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omments/comment1.xml" ContentType="application/vnd.openxmlformats-officedocument.presentationml.comment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8"/>
  </p:notesMasterIdLst>
  <p:handoutMasterIdLst>
    <p:handoutMasterId r:id="rId49"/>
  </p:handoutMasterIdLst>
  <p:sldIdLst>
    <p:sldId id="256" r:id="rId5"/>
    <p:sldId id="582" r:id="rId6"/>
    <p:sldId id="258" r:id="rId7"/>
    <p:sldId id="541" r:id="rId8"/>
    <p:sldId id="542" r:id="rId9"/>
    <p:sldId id="543" r:id="rId10"/>
    <p:sldId id="544" r:id="rId11"/>
    <p:sldId id="460" r:id="rId12"/>
    <p:sldId id="546" r:id="rId13"/>
    <p:sldId id="547" r:id="rId14"/>
    <p:sldId id="548" r:id="rId15"/>
    <p:sldId id="549" r:id="rId16"/>
    <p:sldId id="550" r:id="rId17"/>
    <p:sldId id="551" r:id="rId18"/>
    <p:sldId id="552" r:id="rId19"/>
    <p:sldId id="553" r:id="rId20"/>
    <p:sldId id="554" r:id="rId21"/>
    <p:sldId id="555" r:id="rId22"/>
    <p:sldId id="556" r:id="rId23"/>
    <p:sldId id="557" r:id="rId24"/>
    <p:sldId id="559" r:id="rId25"/>
    <p:sldId id="560" r:id="rId26"/>
    <p:sldId id="561" r:id="rId27"/>
    <p:sldId id="562" r:id="rId28"/>
    <p:sldId id="563" r:id="rId29"/>
    <p:sldId id="564" r:id="rId30"/>
    <p:sldId id="565" r:id="rId31"/>
    <p:sldId id="566" r:id="rId32"/>
    <p:sldId id="567" r:id="rId33"/>
    <p:sldId id="568" r:id="rId34"/>
    <p:sldId id="569" r:id="rId35"/>
    <p:sldId id="570" r:id="rId36"/>
    <p:sldId id="572" r:id="rId37"/>
    <p:sldId id="573" r:id="rId38"/>
    <p:sldId id="574" r:id="rId39"/>
    <p:sldId id="575" r:id="rId40"/>
    <p:sldId id="576" r:id="rId41"/>
    <p:sldId id="577" r:id="rId42"/>
    <p:sldId id="578" r:id="rId43"/>
    <p:sldId id="579" r:id="rId44"/>
    <p:sldId id="540" r:id="rId45"/>
    <p:sldId id="580" r:id="rId46"/>
    <p:sldId id="581" r:id="rId47"/>
  </p:sldIdLst>
  <p:sldSz cx="9144000" cy="6858000" type="screen4x3"/>
  <p:notesSz cx="9928225" cy="6797675"/>
  <p:custDataLst>
    <p:tags r:id="rId5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PC" initials="H" lastIdx="3" clrIdx="0">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1212"/>
    <a:srgbClr val="F539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814" autoAdjust="0"/>
    <p:restoredTop sz="94646" autoAdjust="0"/>
  </p:normalViewPr>
  <p:slideViewPr>
    <p:cSldViewPr>
      <p:cViewPr varScale="1">
        <p:scale>
          <a:sx n="78" d="100"/>
          <a:sy n="78" d="100"/>
        </p:scale>
        <p:origin x="1410" y="9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5-11-07T11:47:33.904" idx="1">
    <p:pos x="1468" y="3332"/>
    <p:text>Brixton Lido</p:text>
    <p:extLst>
      <p:ext uri="{C676402C-5697-4E1C-873F-D02D1690AC5C}">
        <p15:threadingInfo xmlns:p15="http://schemas.microsoft.com/office/powerpoint/2012/main" timeZoneBias="-120"/>
      </p:ext>
    </p:extLst>
  </p:cm>
  <p:cm authorId="1" dt="2015-11-07T11:48:01.263" idx="2">
    <p:pos x="3019" y="3332"/>
    <p:text>New DelhiPublic Library</p:text>
    <p:extLst>
      <p:ext uri="{C676402C-5697-4E1C-873F-D02D1690AC5C}">
        <p15:threadingInfo xmlns:p15="http://schemas.microsoft.com/office/powerpoint/2012/main" timeZoneBias="-120"/>
      </p:ext>
    </p:extLst>
  </p:cm>
  <p:cm authorId="1" dt="2015-11-07T11:48:19.467" idx="3">
    <p:pos x="4249" y="3332"/>
    <p:text>Public Rubbish Collecting, Cairo</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04/04/2016</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4/4/2016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2684651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894409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195626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262903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35436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8101857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249527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2734599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45264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232716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241289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262981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4666872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421476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588911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8757706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296853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473442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853401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8134555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119749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6928379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1978685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087041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4522829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3043981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9065522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5564560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5344747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633367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395700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8245018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0636103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1396937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2621541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977647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2888640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922539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73281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389195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0.xml"/><Relationship Id="rId3" Type="http://schemas.openxmlformats.org/officeDocument/2006/relationships/slide" Target="../slides/slide3.xml"/><Relationship Id="rId7" Type="http://schemas.openxmlformats.org/officeDocument/2006/relationships/slide" Target="../slides/slide41.xml"/><Relationship Id="rId2"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image" Target="../media/image2.jpeg"/><Relationship Id="rId11" Type="http://schemas.openxmlformats.org/officeDocument/2006/relationships/slide" Target="../slides/slide37.xml"/><Relationship Id="rId5" Type="http://schemas.openxmlformats.org/officeDocument/2006/relationships/slide" Target="../slides/slide9.xml"/><Relationship Id="rId10" Type="http://schemas.openxmlformats.org/officeDocument/2006/relationships/slide" Target="../slides/slide33.xml"/><Relationship Id="rId4" Type="http://schemas.openxmlformats.org/officeDocument/2006/relationships/slide" Target="../slides/slide13.xml"/><Relationship Id="rId9" Type="http://schemas.openxmlformats.org/officeDocument/2006/relationships/slide" Target="../slides/slide2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107504" y="72008"/>
            <a:ext cx="7848872" cy="548680"/>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2023217" y="666501"/>
            <a:ext cx="44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1.4.1</a:t>
            </a:r>
            <a:endParaRPr lang="en-GB"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39396" y="666501"/>
            <a:ext cx="948228"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Scenario</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521058" y="666501"/>
            <a:ext cx="44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1.4.2</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p:nvSpPr>
        <p:spPr>
          <a:xfrm>
            <a:off x="1237222" y="666501"/>
            <a:ext cx="736397"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Glossary</a:t>
            </a:r>
            <a:endParaRPr lang="en-GB" sz="2000"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3018899" y="666501"/>
            <a:ext cx="44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1.4.3</a:t>
            </a:r>
            <a:endParaRPr lang="en-GB"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6"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4" name="Round Same Side Corner Rectangle 13">
            <a:hlinkClick r:id="rId7" action="ppaction://hlinksldjump"/>
          </p:cNvPr>
          <p:cNvSpPr/>
          <p:nvPr userDrawn="1"/>
        </p:nvSpPr>
        <p:spPr>
          <a:xfrm>
            <a:off x="5508104" y="666501"/>
            <a:ext cx="1080120"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Exam Question</a:t>
            </a:r>
            <a:endParaRPr lang="en-GB" sz="1800" b="1" dirty="0">
              <a:latin typeface="Arial" panose="020B0604020202020204" pitchFamily="34" charset="0"/>
              <a:cs typeface="Arial" panose="020B0604020202020204" pitchFamily="34" charset="0"/>
            </a:endParaRPr>
          </a:p>
        </p:txBody>
      </p:sp>
      <p:sp>
        <p:nvSpPr>
          <p:cNvPr id="12" name="Round Same Side Corner Rectangle 11">
            <a:hlinkClick r:id="rId8" action="ppaction://hlinksldjump"/>
          </p:cNvPr>
          <p:cNvSpPr/>
          <p:nvPr userDrawn="1"/>
        </p:nvSpPr>
        <p:spPr>
          <a:xfrm>
            <a:off x="3516740" y="666501"/>
            <a:ext cx="44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1.4.4</a:t>
            </a:r>
            <a:endParaRPr lang="en-GB" b="1" dirty="0">
              <a:latin typeface="Arial" panose="020B0604020202020204" pitchFamily="34" charset="0"/>
              <a:cs typeface="Arial" panose="020B0604020202020204" pitchFamily="34" charset="0"/>
            </a:endParaRPr>
          </a:p>
        </p:txBody>
      </p:sp>
      <p:sp>
        <p:nvSpPr>
          <p:cNvPr id="13" name="Round Same Side Corner Rectangle 12">
            <a:hlinkClick r:id="rId9" action="ppaction://hlinksldjump"/>
          </p:cNvPr>
          <p:cNvSpPr/>
          <p:nvPr userDrawn="1"/>
        </p:nvSpPr>
        <p:spPr>
          <a:xfrm>
            <a:off x="4014581" y="666501"/>
            <a:ext cx="44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1.4.5</a:t>
            </a:r>
            <a:endParaRPr lang="en-GB" b="1" dirty="0">
              <a:latin typeface="Arial" panose="020B0604020202020204" pitchFamily="34" charset="0"/>
              <a:cs typeface="Arial" panose="020B0604020202020204" pitchFamily="34" charset="0"/>
            </a:endParaRPr>
          </a:p>
        </p:txBody>
      </p:sp>
      <p:sp>
        <p:nvSpPr>
          <p:cNvPr id="17" name="Round Same Side Corner Rectangle 16">
            <a:hlinkClick r:id="rId10" action="ppaction://hlinksldjump"/>
          </p:cNvPr>
          <p:cNvSpPr/>
          <p:nvPr userDrawn="1"/>
        </p:nvSpPr>
        <p:spPr>
          <a:xfrm>
            <a:off x="4512422" y="666501"/>
            <a:ext cx="44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1.4.6</a:t>
            </a:r>
            <a:endParaRPr lang="en-GB" b="1" dirty="0">
              <a:latin typeface="Arial" panose="020B0604020202020204" pitchFamily="34" charset="0"/>
              <a:cs typeface="Arial" panose="020B0604020202020204" pitchFamily="34" charset="0"/>
            </a:endParaRPr>
          </a:p>
        </p:txBody>
      </p:sp>
      <p:sp>
        <p:nvSpPr>
          <p:cNvPr id="18" name="Round Same Side Corner Rectangle 17">
            <a:hlinkClick r:id="rId11" action="ppaction://hlinksldjump"/>
          </p:cNvPr>
          <p:cNvSpPr/>
          <p:nvPr userDrawn="1"/>
        </p:nvSpPr>
        <p:spPr>
          <a:xfrm>
            <a:off x="5010263" y="666501"/>
            <a:ext cx="44824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1.4.7</a:t>
            </a:r>
            <a:endParaRPr lang="en-GB"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312" y="1023691"/>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3"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9.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9.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1.4%20-%20Tasks/1.4.1%20-%20Partnership%20Activity.docx" TargetMode="Externa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1.4%20-%20Tasks/1.4.1%20-%20Limited%20Partnership%20Homework.docx" TargetMode="External"/><Relationship Id="rId5" Type="http://schemas.openxmlformats.org/officeDocument/2006/relationships/hyperlink" Target="http://www.amcham.org.eg/resources_publications/trade_resources/dbe/dbedtls.asp?sec=3&amp;subsec=11" TargetMode="Externa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en.wikipedia.org/wiki/List_of_largest_private_companies_in_the_United_Kingdo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en.wikipedia.org/wiki/List_of_largest_private_companies_in_the_United_Kingdo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en.wikipedia.org/wiki/List_of_largest_private_companies_in_the_United_Kingdom"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2.mp4"/><Relationship Id="rId7" Type="http://schemas.openxmlformats.org/officeDocument/2006/relationships/image" Target="../media/image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29.xml"/><Relationship Id="rId11" Type="http://schemas.openxmlformats.org/officeDocument/2006/relationships/image" Target="../media/image8.png"/><Relationship Id="rId5" Type="http://schemas.openxmlformats.org/officeDocument/2006/relationships/slideLayout" Target="../slideLayouts/slideLayout2.xml"/><Relationship Id="rId10" Type="http://schemas.openxmlformats.org/officeDocument/2006/relationships/image" Target="../media/image7.png"/><Relationship Id="rId4" Type="http://schemas.openxmlformats.org/officeDocument/2006/relationships/video" Target="../media/media2.mp4"/><Relationship Id="rId9"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1.jpeg"/><Relationship Id="rId4"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14.jpeg"/><Relationship Id="rId7"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6.jpe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1.4%20-%20Tasks/1.4%20-%20Revision%20Question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1.4%20-%20Tasks/1.4%20-%20Revision%20Question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1.4%20-%20Tasks/1.4%20-%202015%20-%20June%20Exam%20Questions.doc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949280"/>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1.4 – Types of Business Organisations</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Business Studies – </a:t>
            </a:r>
            <a:r>
              <a:rPr lang="en-GB" sz="3200" b="1" dirty="0" err="1" smtClean="0">
                <a:solidFill>
                  <a:schemeClr val="tx1">
                    <a:lumMod val="50000"/>
                    <a:lumOff val="50000"/>
                  </a:schemeClr>
                </a:solidFill>
              </a:rPr>
              <a:t>iGCSE</a:t>
            </a:r>
            <a:r>
              <a:rPr lang="en-GB" sz="3200" b="1" dirty="0" smtClean="0">
                <a:solidFill>
                  <a:schemeClr val="tx1">
                    <a:lumMod val="50000"/>
                    <a:lumOff val="50000"/>
                  </a:schemeClr>
                </a:solidFill>
              </a:rPr>
              <a:t>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2015-16</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0450</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1.4.1 – Types of Organisation – Sole trader</a:t>
            </a:r>
            <a:endParaRPr lang="en-GB" sz="3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22076917"/>
              </p:ext>
            </p:extLst>
          </p:nvPr>
        </p:nvGraphicFramePr>
        <p:xfrm>
          <a:off x="6948264" y="1105799"/>
          <a:ext cx="1835893" cy="5419545"/>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394917">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Owning the business and taking all the profit</a:t>
                      </a:r>
                    </a:p>
                    <a:p>
                      <a:pPr marL="177800" indent="-177800" algn="l">
                        <a:spcAft>
                          <a:spcPts val="600"/>
                        </a:spcAft>
                        <a:buFontTx/>
                        <a:buBlip>
                          <a:blip r:embed="rId3"/>
                        </a:buBlip>
                      </a:pPr>
                      <a:r>
                        <a:rPr lang="en-GB" sz="1630" baseline="0" dirty="0" smtClean="0">
                          <a:solidFill>
                            <a:schemeClr val="tx1"/>
                          </a:solidFill>
                          <a:effectLst/>
                          <a:latin typeface="Arial" pitchFamily="34" charset="0"/>
                          <a:ea typeface="Times New Roman"/>
                          <a:cs typeface="Arial" pitchFamily="34" charset="0"/>
                        </a:rPr>
                        <a:t>Being legally responsible for all the staff</a:t>
                      </a:r>
                    </a:p>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Just because you pay them, does not mean you are not liable</a:t>
                      </a:r>
                    </a:p>
                    <a:p>
                      <a:pPr marL="177800" indent="-177800" algn="l">
                        <a:spcAft>
                          <a:spcPts val="600"/>
                        </a:spcAft>
                        <a:buFontTx/>
                        <a:buBlip>
                          <a:blip r:embed="rId3"/>
                        </a:buBlip>
                      </a:pPr>
                      <a:r>
                        <a:rPr lang="en-GB" sz="1630" baseline="0" dirty="0" smtClean="0">
                          <a:solidFill>
                            <a:schemeClr val="tx1"/>
                          </a:solidFill>
                          <a:effectLst/>
                          <a:latin typeface="Arial" pitchFamily="34" charset="0"/>
                          <a:ea typeface="Times New Roman"/>
                          <a:cs typeface="Arial" pitchFamily="34" charset="0"/>
                        </a:rPr>
                        <a:t>All problems are your problems</a:t>
                      </a:r>
                    </a:p>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Prestige, you could be the next Branson, Gates, Jobs or Martha Stewart.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40676"/>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850" y="1155809"/>
            <a:ext cx="6480398" cy="53553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00" b="1" dirty="0" smtClean="0">
                <a:latin typeface="Calibri" panose="020F0502020204030204" pitchFamily="34" charset="0"/>
              </a:rPr>
              <a:t>Sole Traders </a:t>
            </a:r>
            <a:r>
              <a:rPr lang="en-US" sz="1900" dirty="0" smtClean="0">
                <a:latin typeface="Calibri" panose="020F0502020204030204" pitchFamily="34" charset="0"/>
              </a:rPr>
              <a:t>is the most popular form of business organisation. It is a business owned and operated by just one person – the owner is the sole proprietor. One of the reasons it is such a common form of organisation is because there are so few legal requirements to set it up, the only ones that must be followed are:</a:t>
            </a:r>
          </a:p>
          <a:p>
            <a:pPr marL="568325" indent="-280988">
              <a:buClr>
                <a:srgbClr val="00B050"/>
              </a:buClr>
              <a:buFont typeface="Arial" panose="020B0604020202020204" pitchFamily="34" charset="0"/>
              <a:buChar char="•"/>
            </a:pPr>
            <a:r>
              <a:rPr lang="en-US" sz="1900" dirty="0" smtClean="0">
                <a:latin typeface="Calibri" panose="020F0502020204030204" pitchFamily="34" charset="0"/>
              </a:rPr>
              <a:t>The owner must register with, and send annual accounts to, the Government Tax Office</a:t>
            </a:r>
          </a:p>
          <a:p>
            <a:pPr marL="568325" indent="-280988">
              <a:buClr>
                <a:srgbClr val="00B050"/>
              </a:buClr>
              <a:buFont typeface="Arial" panose="020B0604020202020204" pitchFamily="34" charset="0"/>
              <a:buChar char="•"/>
            </a:pPr>
            <a:r>
              <a:rPr lang="en-US" sz="1900" dirty="0" smtClean="0">
                <a:latin typeface="Calibri" panose="020F0502020204030204" pitchFamily="34" charset="0"/>
              </a:rPr>
              <a:t>The name of the business sis important, in some countries the name needs to be registered with the </a:t>
            </a:r>
            <a:r>
              <a:rPr lang="en-US" sz="1900" b="1" dirty="0" smtClean="0">
                <a:latin typeface="Calibri" panose="020F0502020204030204" pitchFamily="34" charset="0"/>
              </a:rPr>
              <a:t>Registrar of Business Names</a:t>
            </a:r>
            <a:r>
              <a:rPr lang="en-US" sz="1900" dirty="0" smtClean="0">
                <a:latin typeface="Calibri" panose="020F0502020204030204" pitchFamily="34" charset="0"/>
              </a:rPr>
              <a:t>. In other countries such as the UK, is it sufficient for the owner to put the business name ion all documents and to pout a notice in the main office stating who owns the business.</a:t>
            </a:r>
          </a:p>
          <a:p>
            <a:pPr marL="568325" indent="-280988">
              <a:buClr>
                <a:srgbClr val="00B050"/>
              </a:buClr>
              <a:buFont typeface="Arial" panose="020B0604020202020204" pitchFamily="34" charset="0"/>
              <a:buChar char="•"/>
            </a:pPr>
            <a:r>
              <a:rPr lang="en-US" sz="1900" dirty="0" smtClean="0">
                <a:latin typeface="Calibri" panose="020F0502020204030204" pitchFamily="34" charset="0"/>
              </a:rPr>
              <a:t>In some industries, the sole trader must observe the laws which apply to all firms in that industry. These include health and Safety laws and obtaining an alcohol license, for example, to sell alcohol or a license to operate a taxi.</a:t>
            </a:r>
            <a:endParaRPr lang="en-GB" sz="1900" dirty="0" smtClean="0">
              <a:latin typeface="Calibri" panose="020F0502020204030204" pitchFamily="34" charset="0"/>
            </a:endParaRPr>
          </a:p>
        </p:txBody>
      </p:sp>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212437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1.4.1 – Types of Organisation – Sole trader</a:t>
            </a:r>
            <a:endParaRPr lang="en-GB" sz="3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607129533"/>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601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745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Owning the business and taking all the profit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Being legally responsible for all the staff</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Just because you pay them, does not mean you are not liable</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All problems are your problems</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Prestige, you could be the next Branson, Gates, Jobs or Martha Stewart and Ken Lay.</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850" y="1155809"/>
            <a:ext cx="6480398" cy="56477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40" b="1" dirty="0" smtClean="0">
                <a:latin typeface="Calibri" panose="020F0502020204030204" pitchFamily="34" charset="0"/>
              </a:rPr>
              <a:t>Benefits and Disadvantages – </a:t>
            </a:r>
            <a:r>
              <a:rPr lang="en-US" sz="1840" dirty="0" smtClean="0">
                <a:latin typeface="Calibri" panose="020F0502020204030204" pitchFamily="34" charset="0"/>
              </a:rPr>
              <a:t>Case Study Example</a:t>
            </a:r>
          </a:p>
          <a:p>
            <a:pPr marL="342900" indent="-342900">
              <a:buClr>
                <a:srgbClr val="00B050"/>
              </a:buClr>
              <a:buFont typeface="Wingdings 3" panose="05040102010807070707" pitchFamily="18" charset="2"/>
              <a:buChar char=""/>
            </a:pPr>
            <a:r>
              <a:rPr lang="en-US" sz="1840" dirty="0" smtClean="0">
                <a:latin typeface="Calibri" panose="020F0502020204030204" pitchFamily="34" charset="0"/>
              </a:rPr>
              <a:t>Mehmed decided to start his own taxi business as a sole trader.</a:t>
            </a:r>
          </a:p>
          <a:p>
            <a:pPr marL="457200" indent="-284163">
              <a:buClr>
                <a:srgbClr val="00B050"/>
              </a:buClr>
              <a:buFont typeface="Arial" panose="020B0604020202020204" pitchFamily="34" charset="0"/>
              <a:buChar char="•"/>
            </a:pPr>
            <a:r>
              <a:rPr lang="en-US" sz="1840" b="1" dirty="0" smtClean="0">
                <a:latin typeface="Calibri" panose="020F0502020204030204" pitchFamily="34" charset="0"/>
              </a:rPr>
              <a:t>Advantages</a:t>
            </a:r>
            <a:r>
              <a:rPr lang="en-US" sz="1840" dirty="0" smtClean="0">
                <a:latin typeface="Calibri" panose="020F0502020204030204" pitchFamily="34" charset="0"/>
              </a:rPr>
              <a:t> – There are few legal regulations for him to worry about when he set up the business.</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is his own boss, he has complete control over the business and there is no need to consult with or ask others before making decisions.</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has the freedom to choose his own holidays, hours of work, prices to be charged and whom to employ (unless he is too busy)</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has close contact with his customers, the personal satisfaction of knowing his regular customers and the ability to respond quickly to their needs and demands.</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has an incentive to work hard and keep all the profits, after tax, and does not need to share it.</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does not have to give information about his business to anyone else other than the Tax Office, enjoying complete secrecy in business matters. </a:t>
            </a:r>
          </a:p>
        </p:txBody>
      </p:sp>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189416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1.4.1 – Types of Organisation – Sole trader</a:t>
            </a:r>
            <a:endParaRPr lang="en-GB" sz="3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04796617"/>
              </p:ext>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601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745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Owning the business and taking all the profit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Being legally responsible for all the staff</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Just because you pay them, does not mean you are not liable</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All problems are your problems</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Prestige, you could be the next Branson, Gates, Jobs or Martha Stewart and Ken Lay.</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96752"/>
            <a:ext cx="6480398"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latin typeface="Calibri" panose="020F0502020204030204" pitchFamily="34" charset="0"/>
              </a:rPr>
              <a:t>After operating the business for several months, Mehmed realized that there are also some disadvantages to being a sole trader.</a:t>
            </a:r>
          </a:p>
          <a:p>
            <a:pPr marL="457200" indent="-284163">
              <a:buClr>
                <a:srgbClr val="00B050"/>
              </a:buClr>
              <a:buFont typeface="Arial" panose="020B0604020202020204" pitchFamily="34" charset="0"/>
              <a:buChar char="•"/>
            </a:pPr>
            <a:r>
              <a:rPr lang="en-US" sz="1600" b="1" dirty="0" smtClean="0">
                <a:latin typeface="Calibri" panose="020F0502020204030204" pitchFamily="34" charset="0"/>
              </a:rPr>
              <a:t>Disadvantages</a:t>
            </a:r>
            <a:r>
              <a:rPr lang="en-US" sz="1600" dirty="0" smtClean="0">
                <a:latin typeface="Calibri" panose="020F0502020204030204" pitchFamily="34" charset="0"/>
              </a:rPr>
              <a:t> – He has no one to discuss business matters with as he is the sole owner.</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He does not have the benefit of </a:t>
            </a:r>
            <a:r>
              <a:rPr lang="en-US" sz="1600" b="1" dirty="0" smtClean="0">
                <a:latin typeface="Calibri" panose="020F0502020204030204" pitchFamily="34" charset="0"/>
                <a:hlinkClick r:id="rId5" action="ppaction://hlinksldjump"/>
              </a:rPr>
              <a:t>Limited Liability</a:t>
            </a:r>
            <a:r>
              <a:rPr lang="en-US" sz="1600" dirty="0" smtClean="0">
                <a:latin typeface="Calibri" panose="020F0502020204030204" pitchFamily="34" charset="0"/>
              </a:rPr>
              <a:t>. The business is not a separate legal unit, therefor he is responsible for all the business debts. </a:t>
            </a:r>
            <a:r>
              <a:rPr lang="en-US" sz="1600" b="1" dirty="0" smtClean="0">
                <a:latin typeface="Calibri" panose="020F0502020204030204" pitchFamily="34" charset="0"/>
              </a:rPr>
              <a:t>Unlimited Liability</a:t>
            </a:r>
            <a:r>
              <a:rPr lang="en-US" sz="1600" dirty="0" smtClean="0">
                <a:latin typeface="Calibri" panose="020F0502020204030204" pitchFamily="34" charset="0"/>
              </a:rPr>
              <a:t> means that if the business cannot pay its debts, then the people owed money (creditors) can force the company to sell assets to pay for them.</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In order to expand the business and buy more taxis, he will need money he may not have. Finance sources for a sole trader and limited to the owner’s savings, profits and by bank loans. There are no other owners to get money off, and banks are reluctant to lend large amounts of money to small businesses.</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The business is likely </a:t>
            </a:r>
            <a:r>
              <a:rPr lang="en-US" sz="1600" dirty="0">
                <a:latin typeface="Calibri" panose="020F0502020204030204" pitchFamily="34" charset="0"/>
              </a:rPr>
              <a:t>t</a:t>
            </a:r>
            <a:r>
              <a:rPr lang="en-US" sz="1600" dirty="0" smtClean="0">
                <a:latin typeface="Calibri" panose="020F0502020204030204" pitchFamily="34" charset="0"/>
              </a:rPr>
              <a:t>o remain small because capital for expansion is restricted. The business in unlikely to benefit from economies of scale, and he cannot offer much training opportunities for the workers future careers.</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If Mehmed is ill there is no-one to take control of the business, he cannot pass on the business to his sons and if he dies the business will be legally gone. This is because there is no continuity of business after the death of the owner.</a:t>
            </a:r>
          </a:p>
        </p:txBody>
      </p:sp>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36</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750334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000" dirty="0" smtClean="0"/>
              <a:t>1.4.2 – Types of Organisation – Partnerships</a:t>
            </a:r>
            <a:endParaRPr lang="en-GB" sz="3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28606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250" dirty="0" smtClean="0">
                <a:latin typeface="Calibri" panose="020F0502020204030204" pitchFamily="34" charset="0"/>
              </a:rPr>
              <a:t>A </a:t>
            </a:r>
            <a:r>
              <a:rPr lang="en-US" sz="2250" b="1" dirty="0" smtClean="0">
                <a:latin typeface="Calibri" panose="020F0502020204030204" pitchFamily="34" charset="0"/>
              </a:rPr>
              <a:t>partnership </a:t>
            </a:r>
            <a:r>
              <a:rPr lang="en-US" sz="2250" dirty="0" smtClean="0">
                <a:latin typeface="Calibri" panose="020F0502020204030204" pitchFamily="34" charset="0"/>
              </a:rPr>
              <a:t>is a group or association of at least 2 people who agree to own and run a business together. In some countries, such as India, there is a maximum limit of 20 people. The partners will contribute to the capital of the business, will have a say in how the business is run and will share profits.</a:t>
            </a:r>
          </a:p>
          <a:p>
            <a:pPr marL="342900" indent="-342900">
              <a:buClr>
                <a:srgbClr val="00B050"/>
              </a:buClr>
              <a:buFont typeface="Wingdings 3" panose="05040102010807070707" pitchFamily="18" charset="2"/>
              <a:buChar char=""/>
            </a:pPr>
            <a:r>
              <a:rPr lang="en-US" sz="2250" dirty="0" smtClean="0">
                <a:latin typeface="Calibri" panose="020F0502020204030204" pitchFamily="34" charset="0"/>
              </a:rPr>
              <a:t>Partnerships are set up easily, Mehmed could just ask someone (a verbal agreement) he knew to be a partner in the business. He would be advised to create a written agreement called a </a:t>
            </a:r>
            <a:r>
              <a:rPr lang="en-US" sz="2250" b="1" dirty="0" smtClean="0">
                <a:latin typeface="Calibri" panose="020F0502020204030204" pitchFamily="34" charset="0"/>
              </a:rPr>
              <a:t>partnership agreement</a:t>
            </a:r>
            <a:r>
              <a:rPr lang="en-US" sz="2250" dirty="0" smtClean="0">
                <a:latin typeface="Calibri" panose="020F0502020204030204" pitchFamily="34" charset="0"/>
              </a:rPr>
              <a:t> or </a:t>
            </a:r>
            <a:r>
              <a:rPr lang="en-US" sz="2250" b="1" dirty="0" smtClean="0">
                <a:latin typeface="Calibri" panose="020F0502020204030204" pitchFamily="34" charset="0"/>
              </a:rPr>
              <a:t>deed of partnership</a:t>
            </a:r>
            <a:r>
              <a:rPr lang="en-US" sz="2250" dirty="0" smtClean="0">
                <a:latin typeface="Calibri" panose="020F0502020204030204" pitchFamily="34" charset="0"/>
              </a:rPr>
              <a:t>. Without this document, partners may disagree who put the most capital into the business or who is entitled to more of the profits. Written agreements fix this.</a:t>
            </a:r>
          </a:p>
        </p:txBody>
      </p:sp>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8101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1.4.2 – Types of Organisation – Partnerships – Case Study</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340" dirty="0" smtClean="0">
                <a:latin typeface="Calibri" panose="020F0502020204030204" pitchFamily="34" charset="0"/>
              </a:rPr>
              <a:t>Mehmed offers his friend Marta the chance to become a partner in the taxi business. They have prepared a written agreement which contains the points:</a:t>
            </a:r>
          </a:p>
          <a:p>
            <a:pPr marL="685800" indent="-342900">
              <a:buClr>
                <a:srgbClr val="00B050"/>
              </a:buClr>
              <a:buFont typeface="+mj-lt"/>
              <a:buAutoNum type="arabicPeriod"/>
            </a:pPr>
            <a:r>
              <a:rPr lang="en-US" sz="2340" dirty="0" smtClean="0">
                <a:latin typeface="Calibri" panose="020F0502020204030204" pitchFamily="34" charset="0"/>
              </a:rPr>
              <a:t>The amount of capital invested in the business by both partners.</a:t>
            </a:r>
          </a:p>
          <a:p>
            <a:pPr marL="685800" indent="-342900">
              <a:buClr>
                <a:srgbClr val="00B050"/>
              </a:buClr>
              <a:buFont typeface="+mj-lt"/>
              <a:buAutoNum type="arabicPeriod"/>
            </a:pPr>
            <a:r>
              <a:rPr lang="en-US" sz="2340" dirty="0" smtClean="0">
                <a:latin typeface="Calibri" panose="020F0502020204030204" pitchFamily="34" charset="0"/>
              </a:rPr>
              <a:t>The tasks to be undertaken by each partner.</a:t>
            </a:r>
          </a:p>
          <a:p>
            <a:pPr marL="685800" indent="-342900">
              <a:buClr>
                <a:srgbClr val="00B050"/>
              </a:buClr>
              <a:buFont typeface="+mj-lt"/>
              <a:buAutoNum type="arabicPeriod"/>
            </a:pPr>
            <a:r>
              <a:rPr lang="en-US" sz="2340" dirty="0" smtClean="0">
                <a:latin typeface="Calibri" panose="020F0502020204030204" pitchFamily="34" charset="0"/>
              </a:rPr>
              <a:t>The way in which the profits would be shared out.</a:t>
            </a:r>
          </a:p>
          <a:p>
            <a:pPr marL="685800" indent="-342900">
              <a:buClr>
                <a:srgbClr val="00B050"/>
              </a:buClr>
              <a:buFont typeface="+mj-lt"/>
              <a:buAutoNum type="arabicPeriod"/>
            </a:pPr>
            <a:r>
              <a:rPr lang="en-US" sz="2340" dirty="0" smtClean="0">
                <a:latin typeface="Calibri" panose="020F0502020204030204" pitchFamily="34" charset="0"/>
              </a:rPr>
              <a:t>How long the partnership would last.</a:t>
            </a:r>
          </a:p>
          <a:p>
            <a:pPr marL="685800" indent="-342900">
              <a:buClr>
                <a:srgbClr val="00B050"/>
              </a:buClr>
              <a:buFont typeface="+mj-lt"/>
              <a:buAutoNum type="arabicPeriod"/>
            </a:pPr>
            <a:r>
              <a:rPr lang="en-US" sz="2340" dirty="0" smtClean="0">
                <a:latin typeface="Calibri" panose="020F0502020204030204" pitchFamily="34" charset="0"/>
              </a:rPr>
              <a:t>Arrangements for absence, retirement and how new partners would be admitted.</a:t>
            </a:r>
          </a:p>
          <a:p>
            <a:pPr marL="342900" indent="-342900">
              <a:buClr>
                <a:srgbClr val="00B050"/>
              </a:buClr>
              <a:buFont typeface="Wingdings 3" panose="05040102010807070707" pitchFamily="18" charset="2"/>
              <a:buChar char=""/>
            </a:pPr>
            <a:r>
              <a:rPr lang="en-US" sz="2340" dirty="0" smtClean="0">
                <a:latin typeface="Calibri" panose="020F0502020204030204" pitchFamily="34" charset="0"/>
              </a:rPr>
              <a:t>The two partners signed the agreement. After the partnership had been running for some time, several advantages were seen:</a:t>
            </a:r>
          </a:p>
        </p:txBody>
      </p:sp>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552753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400" dirty="0" smtClean="0"/>
              <a:t>1.4.2 – Types of Organisation – Partnerships – Case Study</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401479"/>
          </a:xfrm>
          <a:prstGeom prst="rect">
            <a:avLst/>
          </a:prstGeom>
        </p:spPr>
        <p:txBody>
          <a:bodyPr wrap="square">
            <a:spAutoFit/>
          </a:bodyPr>
          <a:lstStyle/>
          <a:p>
            <a:pPr>
              <a:buClr>
                <a:srgbClr val="00B050"/>
              </a:buClr>
            </a:pPr>
            <a:r>
              <a:rPr lang="en-US" sz="1500" b="1" dirty="0" smtClean="0">
                <a:latin typeface="Calibri" panose="020F0502020204030204" pitchFamily="34" charset="0"/>
              </a:rPr>
              <a:t>Advantages of a partnership</a:t>
            </a:r>
            <a:r>
              <a:rPr lang="en-US" sz="1500" dirty="0" smtClean="0">
                <a:latin typeface="Calibri" panose="020F0502020204030204" pitchFamily="34" charset="0"/>
              </a:rPr>
              <a:t> – </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More capital could be invested in the business by Marta’s savings and this would allow expansion of the business, buying more taxis.</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The responsibility for running the business is now shared. Marta specialized in the accounts and admin side, Mehmed on the marketing and services of the taxi form and on driving. Absences and holidays did not lead to major problems as one of the partners was always available.</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Both partners were motivated to work hard because they would both benefit from the profits. Also, any losses made would now be shared by the partners.</a:t>
            </a:r>
          </a:p>
          <a:p>
            <a:pPr>
              <a:buClr>
                <a:srgbClr val="00B050"/>
              </a:buClr>
            </a:pPr>
            <a:r>
              <a:rPr lang="en-US" sz="1500" b="1" dirty="0" smtClean="0">
                <a:latin typeface="Calibri" panose="020F0502020204030204" pitchFamily="34" charset="0"/>
              </a:rPr>
              <a:t>Disadvantages of a partnership – </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The partners did not have limited liability. If it failed then creditors could still force the partners to sell their own property to pay business debts.</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The business did not have a separate legal identity. If one of the partners died then the partnership would end (Both sole traders and partnerships are said to be </a:t>
            </a:r>
            <a:r>
              <a:rPr lang="en-US" sz="1500" b="1" dirty="0" smtClean="0">
                <a:latin typeface="Calibri" panose="020F0502020204030204" pitchFamily="34" charset="0"/>
                <a:hlinkClick r:id="rId5" action="ppaction://hlinksldjump"/>
              </a:rPr>
              <a:t>unincorporated businesses </a:t>
            </a:r>
            <a:r>
              <a:rPr lang="en-US" sz="1500" dirty="0" smtClean="0">
                <a:latin typeface="Calibri" panose="020F0502020204030204" pitchFamily="34" charset="0"/>
              </a:rPr>
              <a:t>because they do not have a separate legal identity from the owners)</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Partners can disagree on business decisions and consulting all partners takes time.</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If one of the partners is very inefficient or dishonest then the others could suffer by losing money in the business.</a:t>
            </a:r>
          </a:p>
          <a:p>
            <a:pPr marL="342900" indent="-342900">
              <a:buClr>
                <a:srgbClr val="00B050"/>
              </a:buClr>
              <a:buFont typeface="Wingdings 3" panose="05040102010807070707" pitchFamily="18" charset="2"/>
              <a:buChar char=""/>
            </a:pPr>
            <a:r>
              <a:rPr lang="en-US" sz="1500" dirty="0" smtClean="0">
                <a:latin typeface="Calibri" panose="020F0502020204030204" pitchFamily="34" charset="0"/>
              </a:rPr>
              <a:t>Most countries limit the number of partners to 20 which limits the business growth by limiting the amount of capital that 20 people count invest.</a:t>
            </a:r>
          </a:p>
        </p:txBody>
      </p:sp>
    </p:spTree>
    <p:extLst>
      <p:ext uri="{BB962C8B-B14F-4D97-AF65-F5344CB8AC3E}">
        <p14:creationId xmlns:p14="http://schemas.microsoft.com/office/powerpoint/2010/main" val="287132348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400" dirty="0" smtClean="0"/>
              <a:t>1.4.2 – Types of Organisation – Partnerships – Activity 4.1</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40" dirty="0" smtClean="0">
                <a:latin typeface="Calibri" panose="020F0502020204030204" pitchFamily="34" charset="0"/>
              </a:rPr>
              <a:t>Mehmed and Marta discussed these points with a solicitor. They agreed it was good for some situations:</a:t>
            </a:r>
          </a:p>
          <a:p>
            <a:pPr marL="514350" indent="-228600">
              <a:buClr>
                <a:srgbClr val="00B050"/>
              </a:buClr>
              <a:buFont typeface="Arial" panose="020B0604020202020204" pitchFamily="34" charset="0"/>
              <a:buChar char="•"/>
            </a:pPr>
            <a:r>
              <a:rPr lang="en-US" sz="1740" dirty="0" smtClean="0">
                <a:latin typeface="Calibri" panose="020F0502020204030204" pitchFamily="34" charset="0"/>
              </a:rPr>
              <a:t>Where people wished to form a business with others but wanted to avoid legal complications</a:t>
            </a:r>
          </a:p>
          <a:p>
            <a:pPr marL="514350" indent="-228600">
              <a:buClr>
                <a:srgbClr val="00B050"/>
              </a:buClr>
              <a:buFont typeface="Arial" panose="020B0604020202020204" pitchFamily="34" charset="0"/>
              <a:buChar char="•"/>
            </a:pPr>
            <a:r>
              <a:rPr lang="en-US" sz="1740" dirty="0" smtClean="0">
                <a:latin typeface="Calibri" panose="020F0502020204030204" pitchFamily="34" charset="0"/>
              </a:rPr>
              <a:t>Where the professional body, such as medicine and law, only allowed professional people to form a partnership, not a company.</a:t>
            </a:r>
          </a:p>
          <a:p>
            <a:pPr marL="514350" indent="-228600">
              <a:buClr>
                <a:srgbClr val="00B050"/>
              </a:buClr>
              <a:buFont typeface="Arial" panose="020B0604020202020204" pitchFamily="34" charset="0"/>
              <a:buChar char="•"/>
            </a:pPr>
            <a:r>
              <a:rPr lang="en-US" sz="1740" dirty="0" smtClean="0">
                <a:latin typeface="Calibri" panose="020F0502020204030204" pitchFamily="34" charset="0"/>
              </a:rPr>
              <a:t>Where the partners are well known to each other, possible in the same family, and want a simple means of involving several of them in the running of the business.</a:t>
            </a:r>
          </a:p>
          <a:p>
            <a:pPr marL="342900" indent="-342900">
              <a:buClr>
                <a:srgbClr val="00B050"/>
              </a:buClr>
              <a:buFont typeface="Wingdings 3" panose="05040102010807070707" pitchFamily="18" charset="2"/>
              <a:buChar char=""/>
            </a:pPr>
            <a:r>
              <a:rPr lang="en-US" sz="1740" dirty="0" smtClean="0">
                <a:latin typeface="Calibri" panose="020F0502020204030204" pitchFamily="34" charset="0"/>
              </a:rPr>
              <a:t>They each made it clear that they wanted to expand the business further but wanted to reduce the personal risk. They wanted to protect their own possessions form business creditors in the event of failure.</a:t>
            </a:r>
          </a:p>
          <a:p>
            <a:pPr marL="342900" indent="-342900">
              <a:buClr>
                <a:srgbClr val="00B050"/>
              </a:buClr>
              <a:buFont typeface="Wingdings 3" panose="05040102010807070707" pitchFamily="18" charset="2"/>
              <a:buChar char=""/>
            </a:pPr>
            <a:r>
              <a:rPr lang="en-US" sz="1740" dirty="0" smtClean="0">
                <a:latin typeface="Calibri" panose="020F0502020204030204" pitchFamily="34" charset="0"/>
              </a:rPr>
              <a:t>As partners they often discuss important business issues together and share ideas on how to run the business.</a:t>
            </a:r>
          </a:p>
          <a:p>
            <a:pPr marL="342900" indent="-342900">
              <a:buClr>
                <a:srgbClr val="00B050"/>
              </a:buClr>
              <a:buFont typeface="Wingdings 3" panose="05040102010807070707" pitchFamily="18" charset="2"/>
              <a:buChar char=""/>
            </a:pPr>
            <a:r>
              <a:rPr lang="en-US" sz="1740" dirty="0" smtClean="0">
                <a:latin typeface="Calibri" panose="020F0502020204030204" pitchFamily="34" charset="0"/>
              </a:rPr>
              <a:t>The solicitor advised them to consider forming a private limited company. It was explained that this type of business type would be very different from a partnership and would have its own benefits and drawbacks.</a:t>
            </a:r>
          </a:p>
        </p:txBody>
      </p:sp>
    </p:spTree>
    <p:extLst>
      <p:ext uri="{BB962C8B-B14F-4D97-AF65-F5344CB8AC3E}">
        <p14:creationId xmlns:p14="http://schemas.microsoft.com/office/powerpoint/2010/main" val="354626045"/>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59910"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400" dirty="0" smtClean="0"/>
              <a:t>1.4.2 – Types of Organisation – Partnerships – Activity 4.1</a:t>
            </a:r>
            <a:endParaRPr lang="en-GB" sz="24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17988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40" dirty="0" smtClean="0">
                <a:solidFill>
                  <a:srgbClr val="FF0000"/>
                </a:solidFill>
                <a:latin typeface="Calibri" panose="020F0502020204030204" pitchFamily="34" charset="0"/>
              </a:rPr>
              <a:t>Your friend </a:t>
            </a:r>
            <a:r>
              <a:rPr lang="en-US" sz="1740" dirty="0" err="1" smtClean="0">
                <a:solidFill>
                  <a:srgbClr val="FF0000"/>
                </a:solidFill>
                <a:latin typeface="Calibri" panose="020F0502020204030204" pitchFamily="34" charset="0"/>
              </a:rPr>
              <a:t>Amel</a:t>
            </a:r>
            <a:r>
              <a:rPr lang="en-US" sz="1740" dirty="0" smtClean="0">
                <a:solidFill>
                  <a:srgbClr val="FF0000"/>
                </a:solidFill>
                <a:latin typeface="Calibri" panose="020F0502020204030204" pitchFamily="34" charset="0"/>
              </a:rPr>
              <a:t> is an expert computer engineer. He currently works for a large computer manufacturer. He thinks that he could run his own successful business. He has no experience of running a business. He has very few savings to invest into it.</a:t>
            </a:r>
          </a:p>
          <a:p>
            <a:pPr marL="342900" indent="-342900">
              <a:buClr>
                <a:srgbClr val="00B050"/>
              </a:buClr>
              <a:buFont typeface="Wingdings 3" panose="05040102010807070707" pitchFamily="18" charset="2"/>
              <a:buChar char=""/>
            </a:pPr>
            <a:r>
              <a:rPr lang="en-US" sz="1740" dirty="0" err="1" smtClean="0">
                <a:solidFill>
                  <a:srgbClr val="FF0000"/>
                </a:solidFill>
                <a:latin typeface="Calibri" panose="020F0502020204030204" pitchFamily="34" charset="0"/>
              </a:rPr>
              <a:t>Amel</a:t>
            </a:r>
            <a:r>
              <a:rPr lang="en-US" sz="1740" dirty="0" smtClean="0">
                <a:solidFill>
                  <a:srgbClr val="FF0000"/>
                </a:solidFill>
                <a:latin typeface="Calibri" panose="020F0502020204030204" pitchFamily="34" charset="0"/>
              </a:rPr>
              <a:t> has a rich, friendly and bossy as he always thinks he knows what is best.</a:t>
            </a:r>
            <a:r>
              <a:rPr lang="en-US" sz="1740" dirty="0">
                <a:solidFill>
                  <a:srgbClr val="FF0000"/>
                </a:solidFill>
                <a:latin typeface="Calibri" panose="020F0502020204030204" pitchFamily="34" charset="0"/>
              </a:rPr>
              <a:t> uncle who knows nothing about computers. He is a retired businessman</a:t>
            </a:r>
            <a:endParaRPr lang="en-US" sz="1740" dirty="0" smtClean="0">
              <a:solidFill>
                <a:srgbClr val="FF0000"/>
              </a:solidFill>
              <a:latin typeface="Calibri" panose="020F0502020204030204" pitchFamily="34" charset="0"/>
            </a:endParaRPr>
          </a:p>
          <a:p>
            <a:pPr marL="342900" indent="-342900">
              <a:buClr>
                <a:srgbClr val="00B050"/>
              </a:buClr>
              <a:buFont typeface="Wingdings 3" panose="05040102010807070707" pitchFamily="18" charset="2"/>
              <a:buChar char=""/>
            </a:pPr>
            <a:r>
              <a:rPr lang="en-US" sz="1740" dirty="0" err="1" smtClean="0">
                <a:solidFill>
                  <a:srgbClr val="FF0000"/>
                </a:solidFill>
                <a:latin typeface="Calibri" panose="020F0502020204030204" pitchFamily="34" charset="0"/>
              </a:rPr>
              <a:t>Amel</a:t>
            </a:r>
            <a:r>
              <a:rPr lang="en-US" sz="1740" dirty="0" smtClean="0">
                <a:solidFill>
                  <a:srgbClr val="FF0000"/>
                </a:solidFill>
                <a:latin typeface="Calibri" panose="020F0502020204030204" pitchFamily="34" charset="0"/>
              </a:rPr>
              <a:t> asks for your advice about whether he should set up his own business and what form of organisation he should choose. The 3 questions worrying him are:</a:t>
            </a:r>
          </a:p>
          <a:p>
            <a:pPr marL="692150" indent="-342900">
              <a:buClr>
                <a:srgbClr val="00B050"/>
              </a:buClr>
              <a:buFont typeface="+mj-lt"/>
              <a:buAutoNum type="arabicPeriod"/>
            </a:pPr>
            <a:r>
              <a:rPr lang="en-US" sz="1740" dirty="0" smtClean="0">
                <a:solidFill>
                  <a:srgbClr val="FF0000"/>
                </a:solidFill>
                <a:latin typeface="Calibri" panose="020F0502020204030204" pitchFamily="34" charset="0"/>
              </a:rPr>
              <a:t>Identify and explain </a:t>
            </a:r>
            <a:r>
              <a:rPr lang="en-US" sz="1740" b="1" dirty="0" smtClean="0">
                <a:solidFill>
                  <a:srgbClr val="FF0000"/>
                </a:solidFill>
                <a:latin typeface="Calibri" panose="020F0502020204030204" pitchFamily="34" charset="0"/>
              </a:rPr>
              <a:t>two</a:t>
            </a:r>
            <a:r>
              <a:rPr lang="en-US" sz="1740" dirty="0" smtClean="0">
                <a:solidFill>
                  <a:srgbClr val="FF0000"/>
                </a:solidFill>
                <a:latin typeface="Calibri" panose="020F0502020204030204" pitchFamily="34" charset="0"/>
              </a:rPr>
              <a:t> advantages to </a:t>
            </a:r>
            <a:r>
              <a:rPr lang="en-US" sz="1740" dirty="0" err="1" smtClean="0">
                <a:solidFill>
                  <a:srgbClr val="FF0000"/>
                </a:solidFill>
                <a:latin typeface="Calibri" panose="020F0502020204030204" pitchFamily="34" charset="0"/>
              </a:rPr>
              <a:t>Amel</a:t>
            </a:r>
            <a:r>
              <a:rPr lang="en-US" sz="1740" dirty="0" smtClean="0">
                <a:solidFill>
                  <a:srgbClr val="FF0000"/>
                </a:solidFill>
                <a:latin typeface="Calibri" panose="020F0502020204030204" pitchFamily="34" charset="0"/>
              </a:rPr>
              <a:t> of running his own business rather than working for the computer manufacturer.</a:t>
            </a:r>
          </a:p>
          <a:p>
            <a:pPr marL="692150" indent="-342900">
              <a:buClr>
                <a:srgbClr val="00B050"/>
              </a:buClr>
              <a:buFont typeface="+mj-lt"/>
              <a:buAutoNum type="arabicPeriod"/>
            </a:pPr>
            <a:r>
              <a:rPr lang="en-US" sz="1740" dirty="0" smtClean="0">
                <a:solidFill>
                  <a:srgbClr val="FF0000"/>
                </a:solidFill>
                <a:latin typeface="Calibri" panose="020F0502020204030204" pitchFamily="34" charset="0"/>
              </a:rPr>
              <a:t>Do you think he should set up a sole trader business? Explain your answer.</a:t>
            </a:r>
          </a:p>
          <a:p>
            <a:pPr marL="692150" indent="-342900">
              <a:buClr>
                <a:srgbClr val="00B050"/>
              </a:buClr>
              <a:buFont typeface="+mj-lt"/>
              <a:buAutoNum type="arabicPeriod"/>
            </a:pPr>
            <a:r>
              <a:rPr lang="en-US" sz="1740" dirty="0" smtClean="0">
                <a:solidFill>
                  <a:srgbClr val="FF0000"/>
                </a:solidFill>
                <a:latin typeface="Calibri" panose="020F0502020204030204" pitchFamily="34" charset="0"/>
              </a:rPr>
              <a:t>His uncle would like to become his partner in the business if </a:t>
            </a:r>
            <a:r>
              <a:rPr lang="en-US" sz="1740" dirty="0" err="1" smtClean="0">
                <a:solidFill>
                  <a:srgbClr val="FF0000"/>
                </a:solidFill>
                <a:latin typeface="Calibri" panose="020F0502020204030204" pitchFamily="34" charset="0"/>
              </a:rPr>
              <a:t>Amel</a:t>
            </a:r>
            <a:r>
              <a:rPr lang="en-US" sz="1740" dirty="0" smtClean="0">
                <a:solidFill>
                  <a:srgbClr val="FF0000"/>
                </a:solidFill>
                <a:latin typeface="Calibri" panose="020F0502020204030204" pitchFamily="34" charset="0"/>
              </a:rPr>
              <a:t> decides to go ahead. Identify and explain </a:t>
            </a:r>
            <a:r>
              <a:rPr lang="en-US" sz="1740" b="1" dirty="0" smtClean="0">
                <a:solidFill>
                  <a:srgbClr val="FF0000"/>
                </a:solidFill>
                <a:latin typeface="Calibri" panose="020F0502020204030204" pitchFamily="34" charset="0"/>
              </a:rPr>
              <a:t>two</a:t>
            </a:r>
            <a:r>
              <a:rPr lang="en-US" sz="1740" dirty="0" smtClean="0">
                <a:solidFill>
                  <a:srgbClr val="FF0000"/>
                </a:solidFill>
                <a:latin typeface="Calibri" panose="020F0502020204030204" pitchFamily="34" charset="0"/>
              </a:rPr>
              <a:t> advantages and </a:t>
            </a:r>
            <a:r>
              <a:rPr lang="en-US" sz="1740" b="1" dirty="0" smtClean="0">
                <a:solidFill>
                  <a:srgbClr val="FF0000"/>
                </a:solidFill>
                <a:latin typeface="Calibri" panose="020F0502020204030204" pitchFamily="34" charset="0"/>
              </a:rPr>
              <a:t>two</a:t>
            </a:r>
            <a:r>
              <a:rPr lang="en-US" sz="1740" dirty="0" smtClean="0">
                <a:solidFill>
                  <a:srgbClr val="FF0000"/>
                </a:solidFill>
                <a:latin typeface="Calibri" panose="020F0502020204030204" pitchFamily="34" charset="0"/>
              </a:rPr>
              <a:t> disadvantages to </a:t>
            </a:r>
            <a:r>
              <a:rPr lang="en-US" sz="1740" dirty="0" err="1" smtClean="0">
                <a:solidFill>
                  <a:srgbClr val="FF0000"/>
                </a:solidFill>
                <a:latin typeface="Calibri" panose="020F0502020204030204" pitchFamily="34" charset="0"/>
              </a:rPr>
              <a:t>Amel</a:t>
            </a:r>
            <a:r>
              <a:rPr lang="en-US" sz="1740" dirty="0" smtClean="0">
                <a:solidFill>
                  <a:srgbClr val="FF0000"/>
                </a:solidFill>
                <a:latin typeface="Calibri" panose="020F0502020204030204" pitchFamily="34" charset="0"/>
              </a:rPr>
              <a:t> of forming a partnership with his uncle.</a:t>
            </a:r>
          </a:p>
        </p:txBody>
      </p:sp>
      <p:sp>
        <p:nvSpPr>
          <p:cNvPr id="2" name="TextBox 1">
            <a:hlinkClick r:id="rId5" action="ppaction://hlinkfile"/>
          </p:cNvPr>
          <p:cNvSpPr txBox="1"/>
          <p:nvPr/>
        </p:nvSpPr>
        <p:spPr>
          <a:xfrm>
            <a:off x="6515894" y="5949280"/>
            <a:ext cx="288032"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76599953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59910"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700" dirty="0" smtClean="0"/>
              <a:t>1.4.3 – Types of Organisation – Limited Partnerships</a:t>
            </a:r>
            <a:endParaRPr lang="en-GB" sz="27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69386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400" b="1" dirty="0" smtClean="0">
                <a:solidFill>
                  <a:srgbClr val="FF0000"/>
                </a:solidFill>
                <a:latin typeface="Calibri" panose="020F0502020204030204" pitchFamily="34" charset="0"/>
              </a:rPr>
              <a:t>Homework</a:t>
            </a:r>
            <a:endParaRPr lang="en-US" sz="1400" dirty="0" smtClean="0">
              <a:solidFill>
                <a:srgbClr val="FF0000"/>
              </a:solidFill>
              <a:latin typeface="Calibri" panose="020F0502020204030204" pitchFamily="34" charset="0"/>
            </a:endParaRP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In some countries it is possible to create </a:t>
            </a:r>
            <a:r>
              <a:rPr lang="en-US" sz="1400" b="1" dirty="0" smtClean="0">
                <a:latin typeface="Calibri" panose="020F0502020204030204" pitchFamily="34" charset="0"/>
              </a:rPr>
              <a:t>a Limited Liability Partnership</a:t>
            </a:r>
            <a:r>
              <a:rPr lang="en-US" sz="1400" dirty="0" smtClean="0">
                <a:latin typeface="Calibri" panose="020F0502020204030204" pitchFamily="34" charset="0"/>
              </a:rPr>
              <a:t>. This is a new form of structure abbreviated to LLP. It offers partners limited liability but shares in these businesses cannot be bought or sold. This type of partnership is a separate legal unit which still exists after a partner’s death, unlike ordinary partnerships that do.</a:t>
            </a:r>
          </a:p>
          <a:p>
            <a:pPr marL="342900" indent="-342900">
              <a:buClr>
                <a:srgbClr val="00B050"/>
              </a:buClr>
              <a:buFont typeface="Wingdings 3" panose="05040102010807070707" pitchFamily="18" charset="2"/>
              <a:buChar char=""/>
            </a:pPr>
            <a:r>
              <a:rPr lang="en-US" sz="1400" dirty="0">
                <a:solidFill>
                  <a:srgbClr val="FF0000"/>
                </a:solidFill>
                <a:latin typeface="Calibri" panose="020F0502020204030204" pitchFamily="34" charset="0"/>
              </a:rPr>
              <a:t>The kinds of business firms allowed in Egypt are determined by the </a:t>
            </a:r>
            <a:r>
              <a:rPr lang="en-US" sz="1400" b="1" dirty="0">
                <a:solidFill>
                  <a:srgbClr val="FF0000"/>
                </a:solidFill>
                <a:latin typeface="Calibri" panose="020F0502020204030204" pitchFamily="34" charset="0"/>
              </a:rPr>
              <a:t>Law of Commerce No. 17 of 1999</a:t>
            </a:r>
            <a:r>
              <a:rPr lang="en-US" sz="1400" dirty="0">
                <a:solidFill>
                  <a:srgbClr val="FF0000"/>
                </a:solidFill>
                <a:latin typeface="Calibri" panose="020F0502020204030204" pitchFamily="34" charset="0"/>
              </a:rPr>
              <a:t> and the </a:t>
            </a:r>
            <a:r>
              <a:rPr lang="en-US" sz="1400" b="1" dirty="0">
                <a:solidFill>
                  <a:srgbClr val="FF0000"/>
                </a:solidFill>
                <a:latin typeface="Calibri" panose="020F0502020204030204" pitchFamily="34" charset="0"/>
              </a:rPr>
              <a:t>Companies Law No. 159 of 1981</a:t>
            </a:r>
            <a:r>
              <a:rPr lang="en-US" sz="1400" dirty="0">
                <a:solidFill>
                  <a:srgbClr val="FF0000"/>
                </a:solidFill>
                <a:latin typeface="Calibri" panose="020F0502020204030204" pitchFamily="34" charset="0"/>
              </a:rPr>
              <a:t>. The Law of Commerce deals mainly with the sole proprietor and the simple partnerships, whereas the Companies Law regulates </a:t>
            </a:r>
            <a:r>
              <a:rPr lang="en-US" sz="1400" dirty="0" smtClean="0">
                <a:solidFill>
                  <a:srgbClr val="FF0000"/>
                </a:solidFill>
                <a:latin typeface="Calibri" panose="020F0502020204030204" pitchFamily="34" charset="0"/>
              </a:rPr>
              <a:t>joint </a:t>
            </a:r>
            <a:r>
              <a:rPr lang="en-US" sz="1400" dirty="0">
                <a:solidFill>
                  <a:srgbClr val="FF0000"/>
                </a:solidFill>
                <a:latin typeface="Calibri" panose="020F0502020204030204" pitchFamily="34" charset="0"/>
              </a:rPr>
              <a:t>stock companies, limited partnerships by shares, and limited liability companies.</a:t>
            </a:r>
          </a:p>
          <a:p>
            <a:pPr marL="342900" indent="-342900">
              <a:buClr>
                <a:srgbClr val="00B050"/>
              </a:buClr>
              <a:buFont typeface="Wingdings 3" panose="05040102010807070707" pitchFamily="18" charset="2"/>
              <a:buChar char=""/>
            </a:pPr>
            <a:r>
              <a:rPr lang="en-US" sz="1400" dirty="0">
                <a:solidFill>
                  <a:srgbClr val="FF0000"/>
                </a:solidFill>
                <a:latin typeface="Calibri" panose="020F0502020204030204" pitchFamily="34" charset="0"/>
              </a:rPr>
              <a:t>The </a:t>
            </a:r>
            <a:r>
              <a:rPr lang="en-US" sz="1400" b="1" dirty="0">
                <a:solidFill>
                  <a:srgbClr val="FF0000"/>
                </a:solidFill>
                <a:latin typeface="Calibri" panose="020F0502020204030204" pitchFamily="34" charset="0"/>
              </a:rPr>
              <a:t>limited partnership</a:t>
            </a:r>
            <a:r>
              <a:rPr lang="en-US" sz="1400" dirty="0">
                <a:solidFill>
                  <a:srgbClr val="FF0000"/>
                </a:solidFill>
                <a:latin typeface="Calibri" panose="020F0502020204030204" pitchFamily="34" charset="0"/>
              </a:rPr>
              <a:t> by shares, is similar to the </a:t>
            </a:r>
            <a:r>
              <a:rPr lang="en-US" sz="1400" b="1" dirty="0">
                <a:solidFill>
                  <a:srgbClr val="FF0000"/>
                </a:solidFill>
                <a:latin typeface="Calibri" panose="020F0502020204030204" pitchFamily="34" charset="0"/>
              </a:rPr>
              <a:t>joint stock company</a:t>
            </a:r>
            <a:r>
              <a:rPr lang="en-US" sz="1400" dirty="0">
                <a:solidFill>
                  <a:srgbClr val="FF0000"/>
                </a:solidFill>
                <a:latin typeface="Calibri" panose="020F0502020204030204" pitchFamily="34" charset="0"/>
              </a:rPr>
              <a:t> with the exception that at least one of the founders has unlimited liability in meeting the company's financial liabilities.</a:t>
            </a:r>
          </a:p>
          <a:p>
            <a:pPr marL="342900" indent="-342900">
              <a:buClr>
                <a:srgbClr val="00B050"/>
              </a:buClr>
              <a:buFont typeface="Wingdings 3" panose="05040102010807070707" pitchFamily="18" charset="2"/>
              <a:buChar char=""/>
            </a:pPr>
            <a:r>
              <a:rPr lang="en-US" sz="1400" dirty="0">
                <a:solidFill>
                  <a:srgbClr val="FF0000"/>
                </a:solidFill>
                <a:latin typeface="Calibri" panose="020F0502020204030204" pitchFamily="34" charset="0"/>
              </a:rPr>
              <a:t>The company is prohibited from conducting the business of insurance, banking, or savings or investing funds on other people's behalf (Article 3 &amp; 5 of the Companies Law</a:t>
            </a:r>
            <a:r>
              <a:rPr lang="en-US" sz="1400" dirty="0" smtClean="0">
                <a:solidFill>
                  <a:srgbClr val="FF0000"/>
                </a:solidFill>
                <a:latin typeface="Calibri" panose="020F0502020204030204" pitchFamily="34" charset="0"/>
              </a:rPr>
              <a:t>).</a:t>
            </a:r>
            <a:endParaRPr lang="en-US" sz="1600" dirty="0">
              <a:solidFill>
                <a:srgbClr val="FF0000"/>
              </a:solidFill>
              <a:latin typeface="Calibri" panose="020F0502020204030204" pitchFamily="34" charset="0"/>
            </a:endParaRPr>
          </a:p>
          <a:p>
            <a:pPr marL="346075" indent="-231775">
              <a:buClr>
                <a:srgbClr val="00B050"/>
              </a:buClr>
              <a:buFont typeface="+mj-lt"/>
              <a:buAutoNum type="arabicPeriod"/>
            </a:pPr>
            <a:r>
              <a:rPr lang="en-US" sz="1400" dirty="0">
                <a:solidFill>
                  <a:srgbClr val="FF0000"/>
                </a:solidFill>
                <a:latin typeface="Calibri" panose="020F0502020204030204" pitchFamily="34" charset="0"/>
              </a:rPr>
              <a:t>Explain or research why is it </a:t>
            </a:r>
            <a:r>
              <a:rPr lang="en-US" sz="1400" dirty="0" smtClean="0">
                <a:solidFill>
                  <a:srgbClr val="FF0000"/>
                </a:solidFill>
                <a:latin typeface="Calibri" panose="020F0502020204030204" pitchFamily="34" charset="0"/>
              </a:rPr>
              <a:t>limited it is limited from insurance, banks and savings.</a:t>
            </a:r>
          </a:p>
          <a:p>
            <a:pPr marL="346075" indent="-231775">
              <a:buClr>
                <a:srgbClr val="00B050"/>
              </a:buClr>
              <a:buFont typeface="+mj-lt"/>
              <a:buAutoNum type="arabicPeriod"/>
            </a:pPr>
            <a:r>
              <a:rPr lang="en-US" sz="1400" dirty="0" smtClean="0">
                <a:solidFill>
                  <a:srgbClr val="FF0000"/>
                </a:solidFill>
                <a:latin typeface="Calibri" panose="020F0502020204030204" pitchFamily="34" charset="0"/>
              </a:rPr>
              <a:t>Research the liabilities of the other shareholders.</a:t>
            </a:r>
          </a:p>
          <a:p>
            <a:pPr marL="346075" indent="-231775">
              <a:buClr>
                <a:srgbClr val="00B050"/>
              </a:buClr>
              <a:buFont typeface="+mj-lt"/>
              <a:buAutoNum type="arabicPeriod"/>
            </a:pPr>
            <a:r>
              <a:rPr lang="en-US" sz="1400" dirty="0" smtClean="0">
                <a:solidFill>
                  <a:srgbClr val="FF0000"/>
                </a:solidFill>
                <a:latin typeface="Calibri" panose="020F0502020204030204" pitchFamily="34" charset="0"/>
              </a:rPr>
              <a:t>What would happen if the main shareholder wants to reduce the number of partners?</a:t>
            </a:r>
          </a:p>
          <a:p>
            <a:pPr marL="346075" indent="-231775">
              <a:buClr>
                <a:srgbClr val="00B050"/>
              </a:buClr>
              <a:buFont typeface="+mj-lt"/>
              <a:buAutoNum type="arabicPeriod"/>
            </a:pPr>
            <a:r>
              <a:rPr lang="en-US" sz="1400" dirty="0" smtClean="0">
                <a:solidFill>
                  <a:srgbClr val="FF0000"/>
                </a:solidFill>
                <a:latin typeface="Calibri" panose="020F0502020204030204" pitchFamily="34" charset="0"/>
              </a:rPr>
              <a:t>What would the benefits of less partners be for the founder of the company?</a:t>
            </a:r>
          </a:p>
          <a:p>
            <a:pPr>
              <a:buClr>
                <a:srgbClr val="00B050"/>
              </a:buClr>
            </a:pPr>
            <a:r>
              <a:rPr lang="en-US" sz="1400" dirty="0" smtClean="0">
                <a:solidFill>
                  <a:srgbClr val="FF0000"/>
                </a:solidFill>
                <a:latin typeface="Calibri" panose="020F0502020204030204" pitchFamily="34" charset="0"/>
              </a:rPr>
              <a:t>Support for this can be found at:</a:t>
            </a:r>
          </a:p>
          <a:p>
            <a:pPr>
              <a:buClr>
                <a:srgbClr val="00B050"/>
              </a:buClr>
            </a:pPr>
            <a:r>
              <a:rPr lang="en-US" sz="1400" dirty="0">
                <a:solidFill>
                  <a:srgbClr val="FF0000"/>
                </a:solidFill>
                <a:latin typeface="Calibri" panose="020F0502020204030204" pitchFamily="34" charset="0"/>
                <a:hlinkClick r:id="rId5"/>
              </a:rPr>
              <a:t>http://</a:t>
            </a:r>
            <a:r>
              <a:rPr lang="en-US" sz="1400" dirty="0" smtClean="0">
                <a:solidFill>
                  <a:srgbClr val="FF0000"/>
                </a:solidFill>
                <a:latin typeface="Calibri" panose="020F0502020204030204" pitchFamily="34" charset="0"/>
                <a:hlinkClick r:id="rId5"/>
              </a:rPr>
              <a:t>www.amcham.org.eg/resources_publications/trade_resources/dbe/dbedtls.asp?sec=3&amp;subsec=11</a:t>
            </a:r>
            <a:r>
              <a:rPr lang="en-US" sz="1400" dirty="0" smtClean="0">
                <a:solidFill>
                  <a:srgbClr val="FF0000"/>
                </a:solidFill>
                <a:latin typeface="Calibri" panose="020F0502020204030204" pitchFamily="34" charset="0"/>
              </a:rPr>
              <a:t> </a:t>
            </a:r>
            <a:endParaRPr lang="en-US" sz="1400" dirty="0">
              <a:solidFill>
                <a:srgbClr val="FF0000"/>
              </a:solidFill>
              <a:latin typeface="Calibri" panose="020F0502020204030204" pitchFamily="34" charset="0"/>
            </a:endParaRPr>
          </a:p>
        </p:txBody>
      </p:sp>
      <p:sp>
        <p:nvSpPr>
          <p:cNvPr id="7" name="TextBox 6">
            <a:hlinkClick r:id="rId6" action="ppaction://hlinkfile"/>
          </p:cNvPr>
          <p:cNvSpPr txBox="1"/>
          <p:nvPr/>
        </p:nvSpPr>
        <p:spPr>
          <a:xfrm>
            <a:off x="6515894" y="5517232"/>
            <a:ext cx="288032"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04709183"/>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75709" y="670500"/>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500" dirty="0" smtClean="0"/>
              <a:t>1.4 – Types of Organisation – Partnerships – Revision</a:t>
            </a:r>
            <a:endParaRPr lang="en-GB" sz="2500" b="1" dirty="0" smtClean="0"/>
          </a:p>
        </p:txBody>
      </p:sp>
      <p:grpSp>
        <p:nvGrpSpPr>
          <p:cNvPr id="110" name="Group 109"/>
          <p:cNvGrpSpPr/>
          <p:nvPr/>
        </p:nvGrpSpPr>
        <p:grpSpPr>
          <a:xfrm>
            <a:off x="5572125" y="1778850"/>
            <a:ext cx="2882901" cy="2093232"/>
            <a:chOff x="5572125" y="1778850"/>
            <a:chExt cx="2882901" cy="2093232"/>
          </a:xfrm>
        </p:grpSpPr>
        <p:sp>
          <p:nvSpPr>
            <p:cNvPr id="39" name="Rounded Rectangle 38"/>
            <p:cNvSpPr/>
            <p:nvPr/>
          </p:nvSpPr>
          <p:spPr>
            <a:xfrm>
              <a:off x="6876256" y="1778850"/>
              <a:ext cx="1578770" cy="298734"/>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East to set up</a:t>
              </a:r>
              <a:endParaRPr lang="en-US" sz="1600" b="1" dirty="0">
                <a:latin typeface="Calibri" panose="020F0502020204030204" pitchFamily="34" charset="0"/>
              </a:endParaRPr>
            </a:p>
          </p:txBody>
        </p:sp>
        <p:cxnSp>
          <p:nvCxnSpPr>
            <p:cNvPr id="42" name="Straight Arrow Connector 41"/>
            <p:cNvCxnSpPr>
              <a:endCxn id="39" idx="2"/>
            </p:cNvCxnSpPr>
            <p:nvPr/>
          </p:nvCxnSpPr>
          <p:spPr>
            <a:xfrm flipV="1">
              <a:off x="5572125" y="2077584"/>
              <a:ext cx="2093516" cy="17944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6" name="Rounded Rectangle 45"/>
          <p:cNvSpPr/>
          <p:nvPr/>
        </p:nvSpPr>
        <p:spPr>
          <a:xfrm>
            <a:off x="3627909" y="3838411"/>
            <a:ext cx="1944216" cy="9766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SOLE TRADERS</a:t>
            </a:r>
          </a:p>
          <a:p>
            <a:pPr algn="ctr"/>
            <a:endParaRPr lang="en-US" b="1" dirty="0" smtClean="0">
              <a:latin typeface="Calibri" panose="020F0502020204030204" pitchFamily="34" charset="0"/>
            </a:endParaRPr>
          </a:p>
          <a:p>
            <a:pPr algn="ctr"/>
            <a:r>
              <a:rPr lang="en-US" b="1" dirty="0" smtClean="0">
                <a:latin typeface="Calibri" panose="020F0502020204030204" pitchFamily="34" charset="0"/>
              </a:rPr>
              <a:t>PARTNERSHIPS</a:t>
            </a:r>
            <a:endParaRPr lang="en-US" b="1" dirty="0">
              <a:latin typeface="Calibri" panose="020F0502020204030204" pitchFamily="34" charset="0"/>
            </a:endParaRPr>
          </a:p>
        </p:txBody>
      </p:sp>
      <p:sp>
        <p:nvSpPr>
          <p:cNvPr id="49" name="TextBox 48"/>
          <p:cNvSpPr txBox="1"/>
          <p:nvPr/>
        </p:nvSpPr>
        <p:spPr>
          <a:xfrm>
            <a:off x="7854291" y="6072493"/>
            <a:ext cx="912079" cy="369332"/>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dirty="0" smtClean="0"/>
              <a:t>Start</a:t>
            </a:r>
            <a:endParaRPr lang="en-US" dirty="0"/>
          </a:p>
        </p:txBody>
      </p:sp>
      <p:sp>
        <p:nvSpPr>
          <p:cNvPr id="50" name="Rectangle 3"/>
          <p:cNvSpPr>
            <a:spLocks noChangeArrowheads="1"/>
          </p:cNvSpPr>
          <p:nvPr/>
        </p:nvSpPr>
        <p:spPr bwMode="auto">
          <a:xfrm>
            <a:off x="324172" y="1147576"/>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pPr>
              <a:buClr>
                <a:srgbClr val="00B050"/>
              </a:buClr>
            </a:pPr>
            <a:r>
              <a:rPr lang="en-US" sz="2000" b="1" dirty="0" smtClean="0">
                <a:latin typeface="Calibri" panose="020F0502020204030204" pitchFamily="34" charset="0"/>
              </a:rPr>
              <a:t>1.4.1 - Revision </a:t>
            </a:r>
            <a:r>
              <a:rPr lang="en-US" sz="2000" b="1" dirty="0">
                <a:latin typeface="Calibri" panose="020F0502020204030204" pitchFamily="34" charset="0"/>
              </a:rPr>
              <a:t>Summary – Sole traders and Partnerships</a:t>
            </a:r>
          </a:p>
        </p:txBody>
      </p:sp>
      <p:grpSp>
        <p:nvGrpSpPr>
          <p:cNvPr id="108" name="Group 107"/>
          <p:cNvGrpSpPr/>
          <p:nvPr/>
        </p:nvGrpSpPr>
        <p:grpSpPr>
          <a:xfrm>
            <a:off x="5572125" y="3920012"/>
            <a:ext cx="3074666" cy="556094"/>
            <a:chOff x="5572125" y="3920012"/>
            <a:chExt cx="3074666" cy="556094"/>
          </a:xfrm>
        </p:grpSpPr>
        <p:sp>
          <p:nvSpPr>
            <p:cNvPr id="37" name="Rounded Rectangle 36"/>
            <p:cNvSpPr/>
            <p:nvPr/>
          </p:nvSpPr>
          <p:spPr>
            <a:xfrm>
              <a:off x="6012160" y="3920012"/>
              <a:ext cx="663549" cy="33330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But</a:t>
              </a:r>
              <a:endParaRPr lang="en-US" sz="1600" b="1" dirty="0">
                <a:latin typeface="Calibri" panose="020F0502020204030204" pitchFamily="34" charset="0"/>
              </a:endParaRPr>
            </a:p>
          </p:txBody>
        </p:sp>
        <p:cxnSp>
          <p:nvCxnSpPr>
            <p:cNvPr id="44" name="Straight Arrow Connector 43"/>
            <p:cNvCxnSpPr>
              <a:stCxn id="46" idx="3"/>
              <a:endCxn id="64" idx="1"/>
            </p:cNvCxnSpPr>
            <p:nvPr/>
          </p:nvCxnSpPr>
          <p:spPr>
            <a:xfrm>
              <a:off x="5572125" y="4326739"/>
              <a:ext cx="149589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Rounded Rectangle 63"/>
            <p:cNvSpPr/>
            <p:nvPr/>
          </p:nvSpPr>
          <p:spPr>
            <a:xfrm>
              <a:off x="7068021" y="4177372"/>
              <a:ext cx="1578770" cy="29873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No Continuity</a:t>
              </a:r>
              <a:endParaRPr lang="en-US" sz="1600" b="1" dirty="0">
                <a:latin typeface="Calibri" panose="020F0502020204030204" pitchFamily="34" charset="0"/>
              </a:endParaRPr>
            </a:p>
          </p:txBody>
        </p:sp>
      </p:grpSp>
      <p:grpSp>
        <p:nvGrpSpPr>
          <p:cNvPr id="107" name="Group 106"/>
          <p:cNvGrpSpPr/>
          <p:nvPr/>
        </p:nvGrpSpPr>
        <p:grpSpPr>
          <a:xfrm>
            <a:off x="688974" y="3922932"/>
            <a:ext cx="2938935" cy="672922"/>
            <a:chOff x="688974" y="3922932"/>
            <a:chExt cx="2938935" cy="672922"/>
          </a:xfrm>
        </p:grpSpPr>
        <p:sp>
          <p:nvSpPr>
            <p:cNvPr id="51" name="Rounded Rectangle 50"/>
            <p:cNvSpPr/>
            <p:nvPr/>
          </p:nvSpPr>
          <p:spPr>
            <a:xfrm>
              <a:off x="2684315" y="3922932"/>
              <a:ext cx="663549" cy="33330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But</a:t>
              </a:r>
              <a:endParaRPr lang="en-US" sz="1600" b="1" dirty="0">
                <a:latin typeface="Calibri" panose="020F0502020204030204" pitchFamily="34" charset="0"/>
              </a:endParaRPr>
            </a:p>
          </p:txBody>
        </p:sp>
        <p:cxnSp>
          <p:nvCxnSpPr>
            <p:cNvPr id="55" name="Straight Arrow Connector 54"/>
            <p:cNvCxnSpPr>
              <a:stCxn id="46" idx="1"/>
              <a:endCxn id="68" idx="3"/>
            </p:cNvCxnSpPr>
            <p:nvPr/>
          </p:nvCxnSpPr>
          <p:spPr>
            <a:xfrm flipH="1">
              <a:off x="2267744" y="4326739"/>
              <a:ext cx="1360165" cy="972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688974" y="4077072"/>
              <a:ext cx="1578770" cy="518782"/>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No  Limited Liability</a:t>
              </a:r>
              <a:endParaRPr lang="en-US" sz="1600" b="1" dirty="0">
                <a:latin typeface="Calibri" panose="020F0502020204030204" pitchFamily="34" charset="0"/>
              </a:endParaRPr>
            </a:p>
          </p:txBody>
        </p:sp>
      </p:grpSp>
      <p:grpSp>
        <p:nvGrpSpPr>
          <p:cNvPr id="103" name="Group 102"/>
          <p:cNvGrpSpPr/>
          <p:nvPr/>
        </p:nvGrpSpPr>
        <p:grpSpPr>
          <a:xfrm>
            <a:off x="575704" y="4326739"/>
            <a:ext cx="3052205" cy="1622541"/>
            <a:chOff x="575704" y="4326739"/>
            <a:chExt cx="3052205" cy="1622541"/>
          </a:xfrm>
        </p:grpSpPr>
        <p:sp>
          <p:nvSpPr>
            <p:cNvPr id="70" name="Rounded Rectangle 69"/>
            <p:cNvSpPr/>
            <p:nvPr/>
          </p:nvSpPr>
          <p:spPr>
            <a:xfrm>
              <a:off x="575704" y="5345835"/>
              <a:ext cx="1906192" cy="603445"/>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Able to raise capital from all partners</a:t>
              </a:r>
              <a:endParaRPr lang="en-US" sz="1600" b="1" dirty="0">
                <a:latin typeface="Calibri" panose="020F0502020204030204" pitchFamily="34" charset="0"/>
              </a:endParaRPr>
            </a:p>
          </p:txBody>
        </p:sp>
        <p:cxnSp>
          <p:nvCxnSpPr>
            <p:cNvPr id="71" name="Straight Arrow Connector 70"/>
            <p:cNvCxnSpPr>
              <a:stCxn id="46" idx="1"/>
              <a:endCxn id="70" idx="0"/>
            </p:cNvCxnSpPr>
            <p:nvPr/>
          </p:nvCxnSpPr>
          <p:spPr>
            <a:xfrm flipH="1">
              <a:off x="1528800" y="4326739"/>
              <a:ext cx="2099109" cy="10190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4" name="Group 103"/>
          <p:cNvGrpSpPr/>
          <p:nvPr/>
        </p:nvGrpSpPr>
        <p:grpSpPr>
          <a:xfrm>
            <a:off x="2849214" y="4815067"/>
            <a:ext cx="1750803" cy="1134213"/>
            <a:chOff x="2849214" y="4815067"/>
            <a:chExt cx="1750803" cy="1134213"/>
          </a:xfrm>
        </p:grpSpPr>
        <p:sp>
          <p:nvSpPr>
            <p:cNvPr id="72" name="Rounded Rectangle 71"/>
            <p:cNvSpPr/>
            <p:nvPr/>
          </p:nvSpPr>
          <p:spPr>
            <a:xfrm>
              <a:off x="2849214" y="5396812"/>
              <a:ext cx="1578770" cy="552468"/>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Responsibilities Shared</a:t>
              </a:r>
              <a:endParaRPr lang="en-US" sz="1600" b="1" dirty="0">
                <a:latin typeface="Calibri" panose="020F0502020204030204" pitchFamily="34" charset="0"/>
              </a:endParaRPr>
            </a:p>
          </p:txBody>
        </p:sp>
        <p:cxnSp>
          <p:nvCxnSpPr>
            <p:cNvPr id="73" name="Straight Arrow Connector 72"/>
            <p:cNvCxnSpPr>
              <a:stCxn id="46" idx="2"/>
              <a:endCxn id="72" idx="0"/>
            </p:cNvCxnSpPr>
            <p:nvPr/>
          </p:nvCxnSpPr>
          <p:spPr>
            <a:xfrm flipH="1">
              <a:off x="3638599" y="4815067"/>
              <a:ext cx="961418" cy="5817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4600017" y="4815067"/>
            <a:ext cx="1872743" cy="1134213"/>
            <a:chOff x="4600017" y="4815067"/>
            <a:chExt cx="1872743" cy="1134213"/>
          </a:xfrm>
        </p:grpSpPr>
        <p:sp>
          <p:nvSpPr>
            <p:cNvPr id="74" name="Rounded Rectangle 73"/>
            <p:cNvSpPr/>
            <p:nvPr/>
          </p:nvSpPr>
          <p:spPr>
            <a:xfrm>
              <a:off x="4893990" y="5396812"/>
              <a:ext cx="1578770" cy="552468"/>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More ideas from new partner(s)</a:t>
              </a:r>
              <a:endParaRPr lang="en-US" sz="1600" b="1" dirty="0">
                <a:latin typeface="Calibri" panose="020F0502020204030204" pitchFamily="34" charset="0"/>
              </a:endParaRPr>
            </a:p>
          </p:txBody>
        </p:sp>
        <p:cxnSp>
          <p:nvCxnSpPr>
            <p:cNvPr id="75" name="Straight Arrow Connector 74"/>
            <p:cNvCxnSpPr>
              <a:stCxn id="46" idx="2"/>
              <a:endCxn id="74" idx="0"/>
            </p:cNvCxnSpPr>
            <p:nvPr/>
          </p:nvCxnSpPr>
          <p:spPr>
            <a:xfrm>
              <a:off x="4600017" y="4815067"/>
              <a:ext cx="1083358" cy="5817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a:off x="5572125" y="4326739"/>
            <a:ext cx="3000349" cy="1619641"/>
            <a:chOff x="5572125" y="4326739"/>
            <a:chExt cx="3000349" cy="1619641"/>
          </a:xfrm>
        </p:grpSpPr>
        <p:sp>
          <p:nvSpPr>
            <p:cNvPr id="76" name="Rounded Rectangle 75"/>
            <p:cNvSpPr/>
            <p:nvPr/>
          </p:nvSpPr>
          <p:spPr>
            <a:xfrm>
              <a:off x="6993704" y="5396812"/>
              <a:ext cx="1578770" cy="549568"/>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Partners can </a:t>
              </a:r>
              <a:r>
                <a:rPr lang="en-US" sz="1600" b="1" dirty="0" err="1" smtClean="0">
                  <a:latin typeface="Calibri" panose="020F0502020204030204" pitchFamily="34" charset="0"/>
                </a:rPr>
                <a:t>specialise</a:t>
              </a:r>
              <a:endParaRPr lang="en-US" sz="1600" b="1" dirty="0">
                <a:latin typeface="Calibri" panose="020F0502020204030204" pitchFamily="34" charset="0"/>
              </a:endParaRPr>
            </a:p>
          </p:txBody>
        </p:sp>
        <p:cxnSp>
          <p:nvCxnSpPr>
            <p:cNvPr id="77" name="Straight Arrow Connector 76"/>
            <p:cNvCxnSpPr>
              <a:stCxn id="46" idx="3"/>
              <a:endCxn id="76" idx="0"/>
            </p:cNvCxnSpPr>
            <p:nvPr/>
          </p:nvCxnSpPr>
          <p:spPr>
            <a:xfrm>
              <a:off x="5572125" y="4326739"/>
              <a:ext cx="2210964" cy="107007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3" name="Group 112"/>
          <p:cNvGrpSpPr/>
          <p:nvPr/>
        </p:nvGrpSpPr>
        <p:grpSpPr>
          <a:xfrm>
            <a:off x="640590" y="1781883"/>
            <a:ext cx="3031993" cy="2138130"/>
            <a:chOff x="640590" y="1781883"/>
            <a:chExt cx="3031993" cy="2138130"/>
          </a:xfrm>
        </p:grpSpPr>
        <p:sp>
          <p:nvSpPr>
            <p:cNvPr id="78" name="Rounded Rectangle 77"/>
            <p:cNvSpPr/>
            <p:nvPr/>
          </p:nvSpPr>
          <p:spPr>
            <a:xfrm>
              <a:off x="640590" y="1781883"/>
              <a:ext cx="1627154" cy="53229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Owner in complete control</a:t>
              </a:r>
              <a:endParaRPr lang="en-US" sz="1600" b="1" dirty="0">
                <a:latin typeface="Calibri" panose="020F0502020204030204" pitchFamily="34" charset="0"/>
              </a:endParaRPr>
            </a:p>
          </p:txBody>
        </p:sp>
        <p:cxnSp>
          <p:nvCxnSpPr>
            <p:cNvPr id="79" name="Straight Arrow Connector 78"/>
            <p:cNvCxnSpPr>
              <a:endCxn id="78" idx="2"/>
            </p:cNvCxnSpPr>
            <p:nvPr/>
          </p:nvCxnSpPr>
          <p:spPr>
            <a:xfrm flipH="1" flipV="1">
              <a:off x="1454167" y="2314181"/>
              <a:ext cx="2218416" cy="160583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2" name="Group 111"/>
          <p:cNvGrpSpPr/>
          <p:nvPr/>
        </p:nvGrpSpPr>
        <p:grpSpPr>
          <a:xfrm>
            <a:off x="2883197" y="1772317"/>
            <a:ext cx="1716820" cy="2066094"/>
            <a:chOff x="2883197" y="1772317"/>
            <a:chExt cx="1716820" cy="2066094"/>
          </a:xfrm>
        </p:grpSpPr>
        <p:sp>
          <p:nvSpPr>
            <p:cNvPr id="80" name="Rounded Rectangle 79"/>
            <p:cNvSpPr/>
            <p:nvPr/>
          </p:nvSpPr>
          <p:spPr>
            <a:xfrm>
              <a:off x="2883197" y="1772317"/>
              <a:ext cx="1578770" cy="504553"/>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No sharing of profits</a:t>
              </a:r>
              <a:endParaRPr lang="en-US" sz="1600" b="1" dirty="0">
                <a:latin typeface="Calibri" panose="020F0502020204030204" pitchFamily="34" charset="0"/>
              </a:endParaRPr>
            </a:p>
          </p:txBody>
        </p:sp>
        <p:cxnSp>
          <p:nvCxnSpPr>
            <p:cNvPr id="81" name="Straight Arrow Connector 80"/>
            <p:cNvCxnSpPr>
              <a:stCxn id="46" idx="0"/>
              <a:endCxn id="80" idx="2"/>
            </p:cNvCxnSpPr>
            <p:nvPr/>
          </p:nvCxnSpPr>
          <p:spPr>
            <a:xfrm flipH="1" flipV="1">
              <a:off x="3672582" y="2276870"/>
              <a:ext cx="927435" cy="15615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a:off x="4600017" y="1781882"/>
            <a:ext cx="1872743" cy="2056529"/>
            <a:chOff x="4600017" y="1781882"/>
            <a:chExt cx="1872743" cy="2056529"/>
          </a:xfrm>
        </p:grpSpPr>
        <p:sp>
          <p:nvSpPr>
            <p:cNvPr id="82" name="Rounded Rectangle 81"/>
            <p:cNvSpPr/>
            <p:nvPr/>
          </p:nvSpPr>
          <p:spPr>
            <a:xfrm>
              <a:off x="4893990" y="1781882"/>
              <a:ext cx="1578770" cy="494989"/>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Incentive to work hard</a:t>
              </a:r>
              <a:endParaRPr lang="en-US" sz="1600" b="1" dirty="0">
                <a:latin typeface="Calibri" panose="020F0502020204030204" pitchFamily="34" charset="0"/>
              </a:endParaRPr>
            </a:p>
          </p:txBody>
        </p:sp>
        <p:cxnSp>
          <p:nvCxnSpPr>
            <p:cNvPr id="83" name="Straight Arrow Connector 82"/>
            <p:cNvCxnSpPr>
              <a:stCxn id="46" idx="0"/>
              <a:endCxn id="82" idx="2"/>
            </p:cNvCxnSpPr>
            <p:nvPr/>
          </p:nvCxnSpPr>
          <p:spPr>
            <a:xfrm flipV="1">
              <a:off x="4600017" y="2276871"/>
              <a:ext cx="1083358" cy="156154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915524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500"/>
                                        <p:tgtEl>
                                          <p:spTgt spid="1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500"/>
                                        <p:tgtEl>
                                          <p:spTgt spid="1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500"/>
                                        <p:tgtEl>
                                          <p:spTgt spid="1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500"/>
                                        <p:tgtEl>
                                          <p:spTgt spid="10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7"/>
                                        </p:tgtEl>
                                        <p:attrNameLst>
                                          <p:attrName>style.visibility</p:attrName>
                                        </p:attrNameLst>
                                      </p:cBhvr>
                                      <p:to>
                                        <p:strVal val="visible"/>
                                      </p:to>
                                    </p:set>
                                    <p:animEffect transition="in" filter="fade">
                                      <p:cBhvr>
                                        <p:cTn id="52" dur="500"/>
                                        <p:tgtEl>
                                          <p:spTgt spid="10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500"/>
                                        <p:tgtEl>
                                          <p:spTgt spid="108"/>
                                        </p:tgtEl>
                                      </p:cBhvr>
                                    </p:animEffect>
                                  </p:childTnLst>
                                </p:cTn>
                              </p:par>
                            </p:childTnLst>
                          </p:cTn>
                        </p:par>
                      </p:childTnLst>
                    </p:cTn>
                  </p:par>
                </p:childTnLst>
              </p:cTn>
              <p:nextCondLst>
                <p:cond evt="onClick" delay="0">
                  <p:tgtEl>
                    <p:spTgt spid="49"/>
                  </p:tgtEl>
                </p:cond>
              </p:nextCondLst>
            </p:seq>
          </p:childTnLst>
        </p:cTn>
      </p:par>
    </p:tnLst>
    <p:bldLst>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3900" b="1" dirty="0" smtClean="0"/>
              <a:t>How to Answer a Paper 2 Question</a:t>
            </a:r>
          </a:p>
        </p:txBody>
      </p:sp>
      <p:sp>
        <p:nvSpPr>
          <p:cNvPr id="2" name="Rectangle 1"/>
          <p:cNvSpPr/>
          <p:nvPr/>
        </p:nvSpPr>
        <p:spPr>
          <a:xfrm>
            <a:off x="323528" y="1556792"/>
            <a:ext cx="8496944" cy="5004447"/>
          </a:xfrm>
          <a:prstGeom prst="rect">
            <a:avLst/>
          </a:prstGeom>
        </p:spPr>
        <p:txBody>
          <a:bodyPr wrap="square">
            <a:spAutoFit/>
          </a:bodyPr>
          <a:lstStyle/>
          <a:p>
            <a:r>
              <a:rPr lang="en-US" sz="1680" b="1" dirty="0" smtClean="0"/>
              <a:t>In relation to </a:t>
            </a:r>
            <a:r>
              <a:rPr lang="en-US" sz="1680" dirty="0" smtClean="0">
                <a:solidFill>
                  <a:srgbClr val="FF0000"/>
                </a:solidFill>
              </a:rPr>
              <a:t>XXXX, the YYYY (DEFINITION)</a:t>
            </a:r>
            <a:r>
              <a:rPr lang="en-US" sz="1680" dirty="0" smtClean="0"/>
              <a:t> </a:t>
            </a:r>
            <a:r>
              <a:rPr lang="en-US" sz="1680" dirty="0" smtClean="0">
                <a:solidFill>
                  <a:srgbClr val="0070C0"/>
                </a:solidFill>
              </a:rPr>
              <a:t>is relevant (APPLICATION) to the business by</a:t>
            </a:r>
            <a:r>
              <a:rPr lang="en-US" sz="1680" dirty="0" smtClean="0"/>
              <a:t>… </a:t>
            </a:r>
          </a:p>
          <a:p>
            <a:r>
              <a:rPr lang="en-US" sz="1680" b="1" dirty="0" smtClean="0"/>
              <a:t>This means that</a:t>
            </a:r>
            <a:r>
              <a:rPr lang="en-US" sz="1680" dirty="0" smtClean="0"/>
              <a:t> … </a:t>
            </a:r>
            <a:r>
              <a:rPr lang="en-US" sz="1680" dirty="0" smtClean="0">
                <a:solidFill>
                  <a:srgbClr val="FF0000"/>
                </a:solidFill>
              </a:rPr>
              <a:t>(ANALYSIS)</a:t>
            </a:r>
          </a:p>
          <a:p>
            <a:r>
              <a:rPr lang="en-US" sz="1680" b="1" dirty="0" smtClean="0"/>
              <a:t>Therefor</a:t>
            </a:r>
            <a:r>
              <a:rPr lang="en-US" sz="1680" dirty="0" smtClean="0"/>
              <a:t> …. (BALANCE FOR ANALYSIS)</a:t>
            </a:r>
          </a:p>
          <a:p>
            <a:r>
              <a:rPr lang="en-US" sz="1680" b="1" dirty="0" smtClean="0"/>
              <a:t>However</a:t>
            </a:r>
            <a:r>
              <a:rPr lang="en-US" sz="1680" dirty="0" smtClean="0"/>
              <a:t> </a:t>
            </a:r>
            <a:r>
              <a:rPr lang="en-US" sz="1680" dirty="0"/>
              <a:t>…. (BALANCE FOR ANALYSIS</a:t>
            </a:r>
            <a:r>
              <a:rPr lang="en-US" sz="1680" dirty="0" smtClean="0"/>
              <a:t>)</a:t>
            </a:r>
          </a:p>
          <a:p>
            <a:r>
              <a:rPr lang="en-US" sz="1680" b="1" dirty="0" smtClean="0"/>
              <a:t>Based on the evidence</a:t>
            </a:r>
            <a:r>
              <a:rPr lang="en-US" sz="1680" dirty="0" smtClean="0"/>
              <a:t> provided in the Case Study, I would agree/disagree about XXXX because …. (Evaluation)</a:t>
            </a:r>
          </a:p>
          <a:p>
            <a:r>
              <a:rPr lang="en-US" sz="1680" dirty="0" smtClean="0"/>
              <a:t>Example:</a:t>
            </a:r>
          </a:p>
          <a:p>
            <a:r>
              <a:rPr lang="en-US" sz="1680" b="1" dirty="0" smtClean="0"/>
              <a:t>Q1</a:t>
            </a:r>
            <a:r>
              <a:rPr lang="en-US" sz="1680" dirty="0" smtClean="0"/>
              <a:t> – Haltec, a computer company has decided to market the release of a new brand of gaming mouse. In your opinion, how could they use Product as their unique selling point.</a:t>
            </a:r>
          </a:p>
          <a:p>
            <a:r>
              <a:rPr lang="en-US" sz="1680" b="1" dirty="0" smtClean="0"/>
              <a:t>A1</a:t>
            </a:r>
            <a:r>
              <a:rPr lang="en-US" sz="1680" dirty="0" smtClean="0"/>
              <a:t> – In relation to the Product, marketing that is aimed at emphasizing the quality of the product as the best thing about it, this means that Haltec would show the quality in advertisements like magazine adverts. Therefor the audience would be made aware of the good points like size, speed, ability. However this may conflict with its price or the place where they advertise.</a:t>
            </a:r>
          </a:p>
          <a:p>
            <a:r>
              <a:rPr lang="en-US" sz="1680" dirty="0" smtClean="0"/>
              <a:t>Based on the evidence provided in the case study, I would agree that if the product is of good quality then using Product as the USP would benefit the company more than the other P’s in marketing as this is what the customers will look for in computer equipment.</a:t>
            </a:r>
          </a:p>
        </p:txBody>
      </p:sp>
      <p:graphicFrame>
        <p:nvGraphicFramePr>
          <p:cNvPr id="3" name="Table 2"/>
          <p:cNvGraphicFramePr>
            <a:graphicFrameLocks noGrp="1"/>
          </p:cNvGraphicFramePr>
          <p:nvPr>
            <p:extLst/>
          </p:nvPr>
        </p:nvGraphicFramePr>
        <p:xfrm>
          <a:off x="323528" y="1138800"/>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1 – Definition</a:t>
                      </a:r>
                    </a:p>
                  </a:txBody>
                  <a:tcPr>
                    <a:solidFill>
                      <a:srgbClr val="F98F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2 – Application</a:t>
                      </a:r>
                    </a:p>
                  </a:txBody>
                  <a:tcPr>
                    <a:solidFill>
                      <a:srgbClr val="72EA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3 – Analysis</a:t>
                      </a:r>
                    </a:p>
                  </a:txBody>
                  <a:tcPr>
                    <a:solidFill>
                      <a:schemeClr val="accent5">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4 - Evaluation</a:t>
                      </a:r>
                    </a:p>
                  </a:txBody>
                  <a:tcPr>
                    <a:solidFill>
                      <a:srgbClr val="FFFF00"/>
                    </a:solidFill>
                  </a:tcPr>
                </a:tc>
              </a:tr>
            </a:tbl>
          </a:graphicData>
        </a:graphic>
      </p:graphicFrame>
      <p:sp>
        <p:nvSpPr>
          <p:cNvPr id="4" name="TextBox 3"/>
          <p:cNvSpPr txBox="1"/>
          <p:nvPr/>
        </p:nvSpPr>
        <p:spPr>
          <a:xfrm>
            <a:off x="899592" y="4437112"/>
            <a:ext cx="7920880" cy="274320"/>
          </a:xfrm>
          <a:prstGeom prst="rect">
            <a:avLst/>
          </a:prstGeom>
          <a:solidFill>
            <a:srgbClr val="FF0000">
              <a:alpha val="37000"/>
            </a:srgbClr>
          </a:solidFill>
        </p:spPr>
        <p:txBody>
          <a:bodyPr wrap="square" rtlCol="0">
            <a:spAutoFit/>
          </a:bodyPr>
          <a:lstStyle/>
          <a:p>
            <a:endParaRPr lang="en-GB" dirty="0"/>
          </a:p>
        </p:txBody>
      </p:sp>
      <p:sp>
        <p:nvSpPr>
          <p:cNvPr id="6" name="TextBox 5"/>
          <p:cNvSpPr txBox="1"/>
          <p:nvPr/>
        </p:nvSpPr>
        <p:spPr>
          <a:xfrm>
            <a:off x="395536" y="4700016"/>
            <a:ext cx="3168352" cy="274320"/>
          </a:xfrm>
          <a:prstGeom prst="rect">
            <a:avLst/>
          </a:prstGeom>
          <a:solidFill>
            <a:srgbClr val="FF0000">
              <a:alpha val="37000"/>
            </a:srgbClr>
          </a:solidFill>
        </p:spPr>
        <p:txBody>
          <a:bodyPr wrap="square" rtlCol="0">
            <a:spAutoFit/>
          </a:bodyPr>
          <a:lstStyle/>
          <a:p>
            <a:endParaRPr lang="en-GB" dirty="0"/>
          </a:p>
        </p:txBody>
      </p:sp>
      <p:sp>
        <p:nvSpPr>
          <p:cNvPr id="7" name="TextBox 6"/>
          <p:cNvSpPr txBox="1"/>
          <p:nvPr/>
        </p:nvSpPr>
        <p:spPr>
          <a:xfrm>
            <a:off x="395536" y="5230336"/>
            <a:ext cx="8424936" cy="502920"/>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8" name="TextBox 7"/>
          <p:cNvSpPr txBox="1"/>
          <p:nvPr/>
        </p:nvSpPr>
        <p:spPr>
          <a:xfrm>
            <a:off x="3563888" y="4725144"/>
            <a:ext cx="5256584" cy="237744"/>
          </a:xfrm>
          <a:prstGeom prst="rect">
            <a:avLst/>
          </a:prstGeom>
          <a:solidFill>
            <a:srgbClr val="00B050">
              <a:alpha val="37000"/>
            </a:srgbClr>
          </a:solidFill>
        </p:spPr>
        <p:txBody>
          <a:bodyPr wrap="square" rtlCol="0">
            <a:spAutoFit/>
          </a:bodyPr>
          <a:lstStyle/>
          <a:p>
            <a:endParaRPr lang="en-GB" dirty="0"/>
          </a:p>
        </p:txBody>
      </p:sp>
      <p:sp>
        <p:nvSpPr>
          <p:cNvPr id="9" name="TextBox 8"/>
          <p:cNvSpPr txBox="1"/>
          <p:nvPr/>
        </p:nvSpPr>
        <p:spPr>
          <a:xfrm>
            <a:off x="395536" y="5733256"/>
            <a:ext cx="8424936" cy="731520"/>
          </a:xfrm>
          <a:prstGeom prst="rect">
            <a:avLst/>
          </a:prstGeom>
          <a:solidFill>
            <a:srgbClr val="FFFF00">
              <a:alpha val="37000"/>
            </a:srgbClr>
          </a:solidFill>
        </p:spPr>
        <p:txBody>
          <a:bodyPr wrap="square" rtlCol="0">
            <a:spAutoFit/>
          </a:bodyPr>
          <a:lstStyle/>
          <a:p>
            <a:endParaRPr lang="en-GB" dirty="0"/>
          </a:p>
        </p:txBody>
      </p:sp>
      <p:sp>
        <p:nvSpPr>
          <p:cNvPr id="10" name="TextBox 9"/>
          <p:cNvSpPr txBox="1"/>
          <p:nvPr/>
        </p:nvSpPr>
        <p:spPr>
          <a:xfrm>
            <a:off x="395536" y="4988048"/>
            <a:ext cx="3672408" cy="228600"/>
          </a:xfrm>
          <a:prstGeom prst="rect">
            <a:avLst/>
          </a:prstGeom>
          <a:solidFill>
            <a:srgbClr val="00B050">
              <a:alpha val="37000"/>
            </a:srgbClr>
          </a:solidFill>
        </p:spPr>
        <p:txBody>
          <a:bodyPr wrap="square" rtlCol="0">
            <a:spAutoFit/>
          </a:bodyPr>
          <a:lstStyle/>
          <a:p>
            <a:endParaRPr lang="en-GB" dirty="0"/>
          </a:p>
        </p:txBody>
      </p:sp>
      <p:sp>
        <p:nvSpPr>
          <p:cNvPr id="11" name="TextBox 10"/>
          <p:cNvSpPr txBox="1"/>
          <p:nvPr/>
        </p:nvSpPr>
        <p:spPr>
          <a:xfrm>
            <a:off x="4067944" y="4954880"/>
            <a:ext cx="4752528" cy="275456"/>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Tree>
    <p:extLst>
      <p:ext uri="{BB962C8B-B14F-4D97-AF65-F5344CB8AC3E}">
        <p14:creationId xmlns:p14="http://schemas.microsoft.com/office/powerpoint/2010/main" val="362441279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500" dirty="0" smtClean="0"/>
              <a:t>1.4.4 – Types of Organisation – Private Limited Company</a:t>
            </a:r>
            <a:endParaRPr lang="en-GB" sz="25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647738809"/>
              </p:ext>
            </p:extLst>
          </p:nvPr>
        </p:nvGraphicFramePr>
        <p:xfrm>
          <a:off x="6948264" y="1124744"/>
          <a:ext cx="1835893" cy="543199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Any Film you see that has the board voting off the chairman is a Private Limited Company.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hlinkClick r:id="rId4"/>
                        </a:rPr>
                        <a:t>John Lewis, McLaren, JCB, Virgin, Arcadia Group, Wilkinson, Specsavers, River Island</a:t>
                      </a:r>
                      <a:endParaRPr lang="en-GB" sz="15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Companies do not start out this way but expansion leads to this.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As long as the shares owned by others is less than 49%</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59621"/>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96752"/>
            <a:ext cx="6480398" cy="506292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00" dirty="0" smtClean="0">
                <a:latin typeface="Calibri" panose="020F0502020204030204" pitchFamily="34" charset="0"/>
              </a:rPr>
              <a:t>There is one essential difference between a company and an unincorporated business such as a sole trader or partnership. A company is a separate legal unit from its owners – they are </a:t>
            </a:r>
            <a:r>
              <a:rPr lang="en-US" sz="1900" b="1" dirty="0" smtClean="0">
                <a:latin typeface="Calibri" panose="020F0502020204030204" pitchFamily="34" charset="0"/>
              </a:rPr>
              <a:t>incorporated businesses</a:t>
            </a:r>
            <a:r>
              <a:rPr lang="en-US" sz="1900" dirty="0" smtClean="0">
                <a:latin typeface="Calibri" panose="020F0502020204030204" pitchFamily="34" charset="0"/>
              </a:rPr>
              <a:t>. This means that:</a:t>
            </a:r>
          </a:p>
          <a:p>
            <a:pPr marL="800100" lvl="1" indent="-342900">
              <a:buClr>
                <a:srgbClr val="00B050"/>
              </a:buClr>
              <a:buFont typeface="Wingdings 3" panose="05040102010807070707" pitchFamily="18" charset="2"/>
              <a:buChar char=""/>
            </a:pPr>
            <a:r>
              <a:rPr lang="en-US" sz="1900" dirty="0" smtClean="0">
                <a:latin typeface="Calibri" panose="020F0502020204030204" pitchFamily="34" charset="0"/>
              </a:rPr>
              <a:t>A company exists separately from the owners and will continue to exist of one of the owners should die.</a:t>
            </a:r>
          </a:p>
          <a:p>
            <a:pPr marL="800100" lvl="1" indent="-342900">
              <a:buClr>
                <a:srgbClr val="00B050"/>
              </a:buClr>
              <a:buFont typeface="Wingdings 3" panose="05040102010807070707" pitchFamily="18" charset="2"/>
              <a:buChar char=""/>
            </a:pPr>
            <a:r>
              <a:rPr lang="en-US" sz="1900" dirty="0" smtClean="0">
                <a:latin typeface="Calibri" panose="020F0502020204030204" pitchFamily="34" charset="0"/>
              </a:rPr>
              <a:t>A company can make contracts or legal agreements.</a:t>
            </a:r>
          </a:p>
          <a:p>
            <a:pPr marL="800100" lvl="1" indent="-342900">
              <a:buClr>
                <a:srgbClr val="00B050"/>
              </a:buClr>
              <a:buFont typeface="Wingdings 3" panose="05040102010807070707" pitchFamily="18" charset="2"/>
              <a:buChar char=""/>
            </a:pPr>
            <a:r>
              <a:rPr lang="en-US" sz="1900" dirty="0" smtClean="0">
                <a:latin typeface="Calibri" panose="020F0502020204030204" pitchFamily="34" charset="0"/>
              </a:rPr>
              <a:t>A company accounts are kept separate from the accounts of the owner.</a:t>
            </a:r>
            <a:endParaRPr lang="en-US" sz="1900" dirty="0">
              <a:latin typeface="Calibri" panose="020F0502020204030204" pitchFamily="34" charset="0"/>
            </a:endParaRPr>
          </a:p>
          <a:p>
            <a:pPr marL="342900" indent="-342900">
              <a:buClr>
                <a:srgbClr val="00B050"/>
              </a:buClr>
              <a:buFont typeface="Wingdings 3" panose="05040102010807070707" pitchFamily="18" charset="2"/>
              <a:buChar char=""/>
            </a:pPr>
            <a:r>
              <a:rPr lang="en-US" sz="1900" dirty="0" smtClean="0">
                <a:latin typeface="Calibri" panose="020F0502020204030204" pitchFamily="34" charset="0"/>
              </a:rPr>
              <a:t>Companies are jointly owned by the people who have invested in the business. These people can buy shares in the company and they are therefor called </a:t>
            </a:r>
            <a:r>
              <a:rPr lang="en-US" sz="1900" b="1" dirty="0" smtClean="0">
                <a:latin typeface="Calibri" panose="020F0502020204030204" pitchFamily="34" charset="0"/>
              </a:rPr>
              <a:t>shareholders</a:t>
            </a:r>
            <a:r>
              <a:rPr lang="en-US" sz="1900" dirty="0" smtClean="0">
                <a:latin typeface="Calibri" panose="020F0502020204030204" pitchFamily="34" charset="0"/>
              </a:rPr>
              <a:t>. These shareholders appoint directors to run the business. In a private limited company, the directors are usually the most important or majority shareholders. This is usually not the case in a public limited company.</a:t>
            </a:r>
          </a:p>
        </p:txBody>
      </p:sp>
    </p:spTree>
    <p:extLst>
      <p:ext uri="{BB962C8B-B14F-4D97-AF65-F5344CB8AC3E}">
        <p14:creationId xmlns:p14="http://schemas.microsoft.com/office/powerpoint/2010/main" val="393673258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500" dirty="0" smtClean="0"/>
              <a:t>1.4.4 – Types of Organisation – Private Limited Company</a:t>
            </a:r>
            <a:endParaRPr lang="en-GB" sz="25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728262841"/>
              </p:ext>
            </p:extLst>
          </p:nvPr>
        </p:nvGraphicFramePr>
        <p:xfrm>
          <a:off x="6948264" y="1124744"/>
          <a:ext cx="1835893" cy="543199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Any Film you see that has the board voting off the chairman is a Private Limited Company.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hlinkClick r:id="rId4"/>
                        </a:rPr>
                        <a:t>John Lewis, McLaren, JCB, Virgin, Arcadia Group, Wilkinson, Specsavers, River Island</a:t>
                      </a:r>
                      <a:endParaRPr lang="en-GB" sz="15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Companies do not start out this way but expansion leads to this.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As long as the shares owned by others is less than 49%</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59621"/>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40" b="1" dirty="0" smtClean="0">
                <a:latin typeface="Calibri" panose="020F0502020204030204" pitchFamily="34" charset="0"/>
              </a:rPr>
              <a:t>Case Study Example</a:t>
            </a:r>
            <a:r>
              <a:rPr lang="en-US" sz="1740" dirty="0" smtClean="0">
                <a:latin typeface="Calibri" panose="020F0502020204030204" pitchFamily="34" charset="0"/>
              </a:rPr>
              <a:t> – Mehmed and Marta need to know the benefits of forming a Private Limited Company.</a:t>
            </a:r>
          </a:p>
          <a:p>
            <a:pPr marL="342900" indent="-342900">
              <a:buClr>
                <a:srgbClr val="00B050"/>
              </a:buClr>
              <a:buFont typeface="Wingdings 3" panose="05040102010807070707" pitchFamily="18" charset="2"/>
              <a:buChar char=""/>
            </a:pPr>
            <a:r>
              <a:rPr lang="en-US" sz="1740" b="1" dirty="0" smtClean="0">
                <a:latin typeface="Calibri" panose="020F0502020204030204" pitchFamily="34" charset="0"/>
              </a:rPr>
              <a:t>Advantages</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Shares can be sold to a large number of people, likely to be friends and relatives, but they cannot advertise the sale of shared to the general public. Sale of shares can lead to a much larger capital to invest in the business than just the 2 original members, allowing the business to expand more rapidly.</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All shareholders have limited liability which is vital as it means that of the company fails with debts owed to the creditors, shareholders cannot be forced to sell their possessions to pay for the debts. They would only lose their original share investment. This means the shareholders have less risk</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It is important that people who deal with a Private Limited company are aware that it is not a sole trader as if the business goes broke, they cannot claim their owed money from the shareholders. Therefor all Private companies must state Ltd. or Limited on the end of their name.</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The people who started the company, are able to keep control of it as long as they remain the majority shareholder.</a:t>
            </a:r>
          </a:p>
        </p:txBody>
      </p:sp>
    </p:spTree>
    <p:extLst>
      <p:ext uri="{BB962C8B-B14F-4D97-AF65-F5344CB8AC3E}">
        <p14:creationId xmlns:p14="http://schemas.microsoft.com/office/powerpoint/2010/main" val="3658613200"/>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500" dirty="0" smtClean="0"/>
              <a:t>1.4.4 – Types of Organisation – Private Limited Company</a:t>
            </a:r>
            <a:endParaRPr lang="en-GB" sz="25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47864191"/>
              </p:ext>
            </p:extLst>
          </p:nvPr>
        </p:nvGraphicFramePr>
        <p:xfrm>
          <a:off x="6948264" y="1124744"/>
          <a:ext cx="1835893" cy="543199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Any Film you see that has the board voting off the chairman is a Private Limited Company.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hlinkClick r:id="rId4"/>
                        </a:rPr>
                        <a:t>John Lewis, McLaren, JCB, Virgin, Arcadia Group, Wilkinson, Specsavers, River Island</a:t>
                      </a:r>
                      <a:endParaRPr lang="en-GB" sz="15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Companies do not start out this way but expansion leads to this.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As long as the shares owned by others is less than 49%</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59621"/>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b="1" dirty="0" smtClean="0">
                <a:latin typeface="Calibri" panose="020F0502020204030204" pitchFamily="34" charset="0"/>
              </a:rPr>
              <a:t>Disadvantages</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There are significant legal matters which have to be dealt with before a company can be formed. In particular the </a:t>
            </a:r>
            <a:r>
              <a:rPr lang="en-US" sz="1600" i="1" dirty="0" smtClean="0">
                <a:latin typeface="Calibri" panose="020F0502020204030204" pitchFamily="34" charset="0"/>
              </a:rPr>
              <a:t>Registrar of Companies </a:t>
            </a:r>
            <a:r>
              <a:rPr lang="en-US" sz="1600" dirty="0" smtClean="0">
                <a:latin typeface="Calibri" panose="020F0502020204030204" pitchFamily="34" charset="0"/>
              </a:rPr>
              <a:t>needs 2 important documents:</a:t>
            </a:r>
          </a:p>
          <a:p>
            <a:pPr marL="519113" indent="-234950">
              <a:buClr>
                <a:srgbClr val="00B050"/>
              </a:buClr>
              <a:buFont typeface="Arial" panose="020B0604020202020204" pitchFamily="34" charset="0"/>
              <a:buChar char="•"/>
            </a:pPr>
            <a:r>
              <a:rPr lang="en-US" sz="1600" b="1" i="1" dirty="0" smtClean="0">
                <a:latin typeface="Calibri" panose="020F0502020204030204" pitchFamily="34" charset="0"/>
              </a:rPr>
              <a:t>The Articles of Association </a:t>
            </a:r>
            <a:r>
              <a:rPr lang="en-US" sz="1600" dirty="0" smtClean="0">
                <a:latin typeface="Calibri" panose="020F0502020204030204" pitchFamily="34" charset="0"/>
              </a:rPr>
              <a:t>– Contains the rules under which the company will be managed, the rights and duties of all the directors, director election rules, the holding of official meetings and share issue procedures.</a:t>
            </a:r>
          </a:p>
          <a:p>
            <a:pPr marL="519113" indent="-234950">
              <a:buClr>
                <a:srgbClr val="00B050"/>
              </a:buClr>
              <a:buFont typeface="Arial" panose="020B0604020202020204" pitchFamily="34" charset="0"/>
              <a:buChar char="•"/>
            </a:pPr>
            <a:r>
              <a:rPr lang="en-US" sz="1600" b="1" i="1" dirty="0" smtClean="0">
                <a:latin typeface="Calibri" panose="020F0502020204030204" pitchFamily="34" charset="0"/>
              </a:rPr>
              <a:t>The Memorandum of Association</a:t>
            </a:r>
            <a:r>
              <a:rPr lang="en-US" sz="1600" b="1" dirty="0" smtClean="0">
                <a:latin typeface="Calibri" panose="020F0502020204030204" pitchFamily="34" charset="0"/>
              </a:rPr>
              <a:t> </a:t>
            </a:r>
            <a:r>
              <a:rPr lang="en-US" sz="1600" dirty="0" smtClean="0">
                <a:latin typeface="Calibri" panose="020F0502020204030204" pitchFamily="34" charset="0"/>
              </a:rPr>
              <a:t>– This is about the company and directors, the official name and address of the registered offices, the objectives of the company and the number of shares bought by the directors.</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These 2 documents make sure the company is correctly run, when this is proved the company gets a Certificate of Incorporation is issued.</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Shares in a LTD company cannot be sold of transferred to anyone without the other shareholders agreement. Some people find this an issue because it takes longer to sell their shares.</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By Law, each year the accounts must be sent to the Registrar of Companies and can be seen by any member of the public.</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The company cannot offer the shares to the general public therefor it will not be possible to raise a lot of capital quickly for investments.</a:t>
            </a:r>
          </a:p>
        </p:txBody>
      </p:sp>
    </p:spTree>
    <p:extLst>
      <p:ext uri="{BB962C8B-B14F-4D97-AF65-F5344CB8AC3E}">
        <p14:creationId xmlns:p14="http://schemas.microsoft.com/office/powerpoint/2010/main" val="231320252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21953" y="653223"/>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41</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000" dirty="0" smtClean="0"/>
              <a:t>1.4.4 – Types of Organisation – Private Limited Company - Revision</a:t>
            </a:r>
            <a:endParaRPr lang="en-GB" sz="2000" b="1" dirty="0" smtClean="0"/>
          </a:p>
        </p:txBody>
      </p:sp>
      <p:sp>
        <p:nvSpPr>
          <p:cNvPr id="8" name="Rectangle 7"/>
          <p:cNvSpPr/>
          <p:nvPr/>
        </p:nvSpPr>
        <p:spPr>
          <a:xfrm>
            <a:off x="323528" y="1196752"/>
            <a:ext cx="8496944" cy="830997"/>
          </a:xfrm>
          <a:prstGeom prst="rect">
            <a:avLst/>
          </a:prstGeom>
          <a:solidFill>
            <a:schemeClr val="tx2">
              <a:lumMod val="20000"/>
              <a:lumOff val="80000"/>
            </a:schemeClr>
          </a:solidFill>
          <a:ln w="38100">
            <a:solidFill>
              <a:srgbClr val="B21212"/>
            </a:solidFill>
          </a:ln>
          <a:effectLst>
            <a:outerShdw blurRad="152400" dist="50800" dir="5400000" sx="102000" sy="102000" algn="ctr" rotWithShape="0">
              <a:srgbClr val="000000">
                <a:alpha val="43137"/>
              </a:srgbClr>
            </a:outerShdw>
          </a:effectLst>
        </p:spPr>
        <p:txBody>
          <a:bodyPr wrap="square">
            <a:spAutoFit/>
          </a:bodyPr>
          <a:lstStyle/>
          <a:p>
            <a:pPr marL="342900" indent="-342900">
              <a:buClr>
                <a:srgbClr val="00B050"/>
              </a:buClr>
              <a:buFont typeface="Wingdings 3" panose="05040102010807070707" pitchFamily="18" charset="2"/>
              <a:buChar char=""/>
            </a:pPr>
            <a:r>
              <a:rPr lang="en-US" sz="1600" b="1" dirty="0" smtClean="0">
                <a:latin typeface="Calibri" panose="020F0502020204030204" pitchFamily="34" charset="0"/>
              </a:rPr>
              <a:t>Success Tips – </a:t>
            </a:r>
            <a:r>
              <a:rPr lang="en-US" sz="1600" dirty="0" smtClean="0">
                <a:latin typeface="Calibri" panose="020F0502020204030204" pitchFamily="34" charset="0"/>
              </a:rPr>
              <a:t>When answering questions that refer to “companies” then the business must either be a Private limited Company to Public Limited Company. The term “companies” should not be used when referring to sole traders or partnerships.</a:t>
            </a:r>
          </a:p>
        </p:txBody>
      </p:sp>
      <p:grpSp>
        <p:nvGrpSpPr>
          <p:cNvPr id="7" name="Group 6"/>
          <p:cNvGrpSpPr/>
          <p:nvPr/>
        </p:nvGrpSpPr>
        <p:grpSpPr>
          <a:xfrm>
            <a:off x="323528" y="5013177"/>
            <a:ext cx="4028503" cy="621336"/>
            <a:chOff x="-1105335" y="4372403"/>
            <a:chExt cx="5766288" cy="889363"/>
          </a:xfrm>
        </p:grpSpPr>
        <p:sp>
          <p:nvSpPr>
            <p:cNvPr id="9" name="Rounded Rectangle 8"/>
            <p:cNvSpPr/>
            <p:nvPr/>
          </p:nvSpPr>
          <p:spPr>
            <a:xfrm>
              <a:off x="-1105335" y="4372403"/>
              <a:ext cx="2713712" cy="88936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Cannot sell shares to public</a:t>
              </a:r>
              <a:endParaRPr lang="en-US" dirty="0">
                <a:latin typeface="Calibri" panose="020F0502020204030204" pitchFamily="34" charset="0"/>
              </a:endParaRPr>
            </a:p>
          </p:txBody>
        </p:sp>
        <p:cxnSp>
          <p:nvCxnSpPr>
            <p:cNvPr id="10" name="Straight Arrow Connector 9"/>
            <p:cNvCxnSpPr>
              <a:stCxn id="31" idx="1"/>
              <a:endCxn id="9" idx="3"/>
            </p:cNvCxnSpPr>
            <p:nvPr/>
          </p:nvCxnSpPr>
          <p:spPr>
            <a:xfrm flipH="1">
              <a:off x="1608377" y="4653132"/>
              <a:ext cx="3052576" cy="16395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2195736" y="5405430"/>
            <a:ext cx="2835439" cy="1105659"/>
            <a:chOff x="1155152" y="4928483"/>
            <a:chExt cx="4058570" cy="1582611"/>
          </a:xfrm>
        </p:grpSpPr>
        <p:sp>
          <p:nvSpPr>
            <p:cNvPr id="12" name="Rounded Rectangle 11"/>
            <p:cNvSpPr/>
            <p:nvPr/>
          </p:nvSpPr>
          <p:spPr>
            <a:xfrm>
              <a:off x="1155152" y="5706934"/>
              <a:ext cx="1880827" cy="80416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Legal </a:t>
              </a:r>
              <a:r>
                <a:rPr lang="en-US" dirty="0" err="1" smtClean="0">
                  <a:latin typeface="Calibri" panose="020F0502020204030204" pitchFamily="34" charset="0"/>
                </a:rPr>
                <a:t>Formailities</a:t>
              </a:r>
              <a:endParaRPr lang="en-US" dirty="0">
                <a:latin typeface="Calibri" panose="020F0502020204030204" pitchFamily="34" charset="0"/>
              </a:endParaRPr>
            </a:p>
          </p:txBody>
        </p:sp>
        <p:cxnSp>
          <p:nvCxnSpPr>
            <p:cNvPr id="13" name="Straight Arrow Connector 12"/>
            <p:cNvCxnSpPr>
              <a:stCxn id="31" idx="2"/>
              <a:endCxn id="12" idx="0"/>
            </p:cNvCxnSpPr>
            <p:nvPr/>
          </p:nvCxnSpPr>
          <p:spPr>
            <a:xfrm flipH="1">
              <a:off x="2095565" y="4928483"/>
              <a:ext cx="3118157" cy="77845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4067944" y="5405431"/>
            <a:ext cx="2615366" cy="1119913"/>
            <a:chOff x="3249715" y="4981797"/>
            <a:chExt cx="3743565" cy="1603009"/>
          </a:xfrm>
        </p:grpSpPr>
        <p:sp>
          <p:nvSpPr>
            <p:cNvPr id="15" name="Rounded Rectangle 14"/>
            <p:cNvSpPr/>
            <p:nvPr/>
          </p:nvSpPr>
          <p:spPr>
            <a:xfrm>
              <a:off x="3249715" y="5710866"/>
              <a:ext cx="3743565" cy="87394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Accounts must be available for public to see</a:t>
              </a:r>
              <a:endParaRPr lang="en-US" dirty="0">
                <a:latin typeface="Calibri" panose="020F0502020204030204" pitchFamily="34" charset="0"/>
              </a:endParaRPr>
            </a:p>
          </p:txBody>
        </p:sp>
        <p:cxnSp>
          <p:nvCxnSpPr>
            <p:cNvPr id="16" name="Straight Arrow Connector 15"/>
            <p:cNvCxnSpPr>
              <a:stCxn id="31" idx="2"/>
              <a:endCxn id="15" idx="0"/>
            </p:cNvCxnSpPr>
            <p:nvPr/>
          </p:nvCxnSpPr>
          <p:spPr>
            <a:xfrm>
              <a:off x="4628458" y="4981797"/>
              <a:ext cx="493039" cy="72907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323528" y="3363848"/>
            <a:ext cx="4158712" cy="569208"/>
            <a:chOff x="-1245117" y="3422740"/>
            <a:chExt cx="5952668" cy="814750"/>
          </a:xfrm>
        </p:grpSpPr>
        <p:sp>
          <p:nvSpPr>
            <p:cNvPr id="21" name="Rounded Rectangle 20"/>
            <p:cNvSpPr/>
            <p:nvPr/>
          </p:nvSpPr>
          <p:spPr>
            <a:xfrm>
              <a:off x="-1245117" y="3422740"/>
              <a:ext cx="2864790" cy="81475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Raise capital from sale of shares</a:t>
              </a:r>
              <a:endParaRPr lang="en-US" dirty="0">
                <a:latin typeface="Calibri" panose="020F0502020204030204" pitchFamily="34" charset="0"/>
              </a:endParaRPr>
            </a:p>
          </p:txBody>
        </p:sp>
        <p:cxnSp>
          <p:nvCxnSpPr>
            <p:cNvPr id="22" name="Straight Arrow Connector 21"/>
            <p:cNvCxnSpPr>
              <a:stCxn id="28" idx="1"/>
              <a:endCxn id="21" idx="3"/>
            </p:cNvCxnSpPr>
            <p:nvPr/>
          </p:nvCxnSpPr>
          <p:spPr>
            <a:xfrm flipH="1">
              <a:off x="1619673" y="3804701"/>
              <a:ext cx="3087878" cy="2541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755576" y="2454742"/>
            <a:ext cx="4275600" cy="969953"/>
            <a:chOff x="-906254" y="2193354"/>
            <a:chExt cx="6119975" cy="1388363"/>
          </a:xfrm>
        </p:grpSpPr>
        <p:sp>
          <p:nvSpPr>
            <p:cNvPr id="24" name="Rounded Rectangle 23"/>
            <p:cNvSpPr/>
            <p:nvPr/>
          </p:nvSpPr>
          <p:spPr>
            <a:xfrm>
              <a:off x="-906254" y="2193354"/>
              <a:ext cx="4741232" cy="67303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Limited liability for shareholders</a:t>
              </a:r>
              <a:endParaRPr lang="en-US" dirty="0">
                <a:latin typeface="Calibri" panose="020F0502020204030204" pitchFamily="34" charset="0"/>
              </a:endParaRPr>
            </a:p>
          </p:txBody>
        </p:sp>
        <p:cxnSp>
          <p:nvCxnSpPr>
            <p:cNvPr id="26" name="Straight Arrow Connector 25"/>
            <p:cNvCxnSpPr>
              <a:stCxn id="28" idx="0"/>
              <a:endCxn id="24" idx="2"/>
            </p:cNvCxnSpPr>
            <p:nvPr/>
          </p:nvCxnSpPr>
          <p:spPr>
            <a:xfrm flipH="1" flipV="1">
              <a:off x="1464362" y="2866388"/>
              <a:ext cx="3749359" cy="71532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3699027" y="3424695"/>
            <a:ext cx="2664295" cy="1980735"/>
            <a:chOff x="2701203" y="2962616"/>
            <a:chExt cx="3813599" cy="2545294"/>
          </a:xfrm>
        </p:grpSpPr>
        <p:cxnSp>
          <p:nvCxnSpPr>
            <p:cNvPr id="29" name="Straight Arrow Connector 28"/>
            <p:cNvCxnSpPr>
              <a:stCxn id="30" idx="0"/>
              <a:endCxn id="28" idx="2"/>
            </p:cNvCxnSpPr>
            <p:nvPr/>
          </p:nvCxnSpPr>
          <p:spPr>
            <a:xfrm flipV="1">
              <a:off x="4608003" y="3492051"/>
              <a:ext cx="1" cy="2839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2701203" y="3776030"/>
              <a:ext cx="3813599" cy="764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PRIVATE LIMITED COMPANIES</a:t>
              </a:r>
              <a:endParaRPr lang="en-US" sz="2000" b="1" dirty="0">
                <a:latin typeface="Calibri" panose="020F0502020204030204" pitchFamily="34" charset="0"/>
              </a:endParaRPr>
            </a:p>
          </p:txBody>
        </p:sp>
        <p:sp>
          <p:nvSpPr>
            <p:cNvPr id="31" name="Rounded Rectangle 30"/>
            <p:cNvSpPr/>
            <p:nvPr/>
          </p:nvSpPr>
          <p:spPr>
            <a:xfrm>
              <a:off x="3635895" y="5003854"/>
              <a:ext cx="1944216" cy="50405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Limitations</a:t>
              </a:r>
              <a:endParaRPr lang="en-US" b="1" dirty="0">
                <a:latin typeface="Calibri" panose="020F0502020204030204" pitchFamily="34" charset="0"/>
              </a:endParaRPr>
            </a:p>
          </p:txBody>
        </p:sp>
        <p:cxnSp>
          <p:nvCxnSpPr>
            <p:cNvPr id="33" name="Straight Arrow Connector 32"/>
            <p:cNvCxnSpPr>
              <a:stCxn id="30" idx="2"/>
              <a:endCxn id="31" idx="0"/>
            </p:cNvCxnSpPr>
            <p:nvPr/>
          </p:nvCxnSpPr>
          <p:spPr>
            <a:xfrm>
              <a:off x="4608003" y="4540474"/>
              <a:ext cx="0" cy="46338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3822273" y="2962616"/>
              <a:ext cx="1571464" cy="52943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Benefits</a:t>
              </a:r>
              <a:endParaRPr lang="en-US" b="1" dirty="0">
                <a:latin typeface="Calibri" panose="020F0502020204030204" pitchFamily="34" charset="0"/>
              </a:endParaRPr>
            </a:p>
          </p:txBody>
        </p:sp>
      </p:grpSp>
      <p:sp>
        <p:nvSpPr>
          <p:cNvPr id="34" name="TextBox 33"/>
          <p:cNvSpPr txBox="1"/>
          <p:nvPr/>
        </p:nvSpPr>
        <p:spPr>
          <a:xfrm>
            <a:off x="7695471" y="3836698"/>
            <a:ext cx="764961" cy="369332"/>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dirty="0" smtClean="0"/>
              <a:t>Start</a:t>
            </a:r>
            <a:endParaRPr lang="en-US" sz="1600" dirty="0"/>
          </a:p>
        </p:txBody>
      </p:sp>
      <p:grpSp>
        <p:nvGrpSpPr>
          <p:cNvPr id="35" name="Group 34"/>
          <p:cNvGrpSpPr/>
          <p:nvPr/>
        </p:nvGrpSpPr>
        <p:grpSpPr>
          <a:xfrm>
            <a:off x="5710319" y="5209302"/>
            <a:ext cx="2966137" cy="1289302"/>
            <a:chOff x="4825270" y="4776060"/>
            <a:chExt cx="4032398" cy="1755308"/>
          </a:xfrm>
        </p:grpSpPr>
        <p:sp>
          <p:nvSpPr>
            <p:cNvPr id="36" name="Rounded Rectangle 35"/>
            <p:cNvSpPr/>
            <p:nvPr/>
          </p:nvSpPr>
          <p:spPr>
            <a:xfrm>
              <a:off x="6606129" y="5783491"/>
              <a:ext cx="2251539" cy="747877"/>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Not easy to transfer shares</a:t>
              </a:r>
              <a:endParaRPr lang="en-US" dirty="0">
                <a:latin typeface="Calibri" panose="020F0502020204030204" pitchFamily="34" charset="0"/>
              </a:endParaRPr>
            </a:p>
          </p:txBody>
        </p:sp>
        <p:cxnSp>
          <p:nvCxnSpPr>
            <p:cNvPr id="37" name="Straight Arrow Connector 36"/>
            <p:cNvCxnSpPr>
              <a:stCxn id="31" idx="3"/>
              <a:endCxn id="36" idx="0"/>
            </p:cNvCxnSpPr>
            <p:nvPr/>
          </p:nvCxnSpPr>
          <p:spPr>
            <a:xfrm>
              <a:off x="4825270" y="4776060"/>
              <a:ext cx="2906629" cy="100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4572000" y="2420888"/>
            <a:ext cx="2236184" cy="1003807"/>
            <a:chOff x="4121398" y="2252909"/>
            <a:chExt cx="2644222" cy="2234173"/>
          </a:xfrm>
        </p:grpSpPr>
        <p:sp>
          <p:nvSpPr>
            <p:cNvPr id="39" name="Rounded Rectangle 38"/>
            <p:cNvSpPr/>
            <p:nvPr/>
          </p:nvSpPr>
          <p:spPr>
            <a:xfrm>
              <a:off x="4121398" y="2252909"/>
              <a:ext cx="2644222" cy="992519"/>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Separate legal identity</a:t>
              </a:r>
              <a:endParaRPr lang="en-US" dirty="0">
                <a:latin typeface="Calibri" panose="020F0502020204030204" pitchFamily="34" charset="0"/>
              </a:endParaRPr>
            </a:p>
          </p:txBody>
        </p:sp>
        <p:cxnSp>
          <p:nvCxnSpPr>
            <p:cNvPr id="40" name="Straight Arrow Connector 39"/>
            <p:cNvCxnSpPr>
              <a:stCxn id="28" idx="0"/>
              <a:endCxn id="39" idx="2"/>
            </p:cNvCxnSpPr>
            <p:nvPr/>
          </p:nvCxnSpPr>
          <p:spPr>
            <a:xfrm flipV="1">
              <a:off x="4664360" y="3245429"/>
              <a:ext cx="779149" cy="12416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5580113" y="2479008"/>
            <a:ext cx="3096346" cy="1151689"/>
            <a:chOff x="4630788" y="1920877"/>
            <a:chExt cx="4116863" cy="2881739"/>
          </a:xfrm>
        </p:grpSpPr>
        <p:sp>
          <p:nvSpPr>
            <p:cNvPr id="42" name="Rounded Rectangle 41"/>
            <p:cNvSpPr/>
            <p:nvPr/>
          </p:nvSpPr>
          <p:spPr>
            <a:xfrm>
              <a:off x="7120056" y="1920877"/>
              <a:ext cx="1627595" cy="876495"/>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Continuity</a:t>
              </a:r>
              <a:endParaRPr lang="en-US" dirty="0">
                <a:latin typeface="Calibri" panose="020F0502020204030204" pitchFamily="34" charset="0"/>
              </a:endParaRPr>
            </a:p>
          </p:txBody>
        </p:sp>
        <p:cxnSp>
          <p:nvCxnSpPr>
            <p:cNvPr id="43" name="Straight Arrow Connector 42"/>
            <p:cNvCxnSpPr>
              <a:stCxn id="28" idx="3"/>
              <a:endCxn id="42" idx="2"/>
            </p:cNvCxnSpPr>
            <p:nvPr/>
          </p:nvCxnSpPr>
          <p:spPr>
            <a:xfrm flipV="1">
              <a:off x="4630788" y="2797372"/>
              <a:ext cx="3303067" cy="200524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30425886"/>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nextCondLst>
                <p:cond evt="onClick" delay="0">
                  <p:tgtEl>
                    <p:spTgt spid="34"/>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6834"/>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500" dirty="0" smtClean="0"/>
              <a:t>1.4.5 – Types of Organisation – Public Limited Company</a:t>
            </a:r>
            <a:endParaRPr lang="en-GB" sz="25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436839470"/>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This form of business is suitable for very large businesses. Most large, well known businesses do this in order to raise capital to expand nationally or abroad.</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Students often make 2 mistakes about Public limited companies:</a:t>
            </a:r>
          </a:p>
          <a:p>
            <a:pPr marL="630238" indent="-284163">
              <a:buClr>
                <a:srgbClr val="00B050"/>
              </a:buClr>
              <a:buFont typeface="+mj-lt"/>
              <a:buAutoNum type="arabicPeriod"/>
            </a:pPr>
            <a:r>
              <a:rPr lang="en-US" sz="1700" dirty="0" smtClean="0">
                <a:latin typeface="Calibri" panose="020F0502020204030204" pitchFamily="34" charset="0"/>
              </a:rPr>
              <a:t>They are not in the public sector of industry, not owned by the government but by </a:t>
            </a:r>
            <a:r>
              <a:rPr lang="en-US" sz="1700" i="1" dirty="0" smtClean="0">
                <a:latin typeface="Calibri" panose="020F0502020204030204" pitchFamily="34" charset="0"/>
              </a:rPr>
              <a:t>private individuals</a:t>
            </a:r>
            <a:r>
              <a:rPr lang="en-US" sz="1700" dirty="0" smtClean="0">
                <a:latin typeface="Calibri" panose="020F0502020204030204" pitchFamily="34" charset="0"/>
              </a:rPr>
              <a:t> in the </a:t>
            </a:r>
            <a:r>
              <a:rPr lang="en-US" sz="1700" i="1" dirty="0" smtClean="0">
                <a:latin typeface="Calibri" panose="020F0502020204030204" pitchFamily="34" charset="0"/>
              </a:rPr>
              <a:t>private sector</a:t>
            </a:r>
            <a:r>
              <a:rPr lang="en-US" sz="1700" dirty="0" smtClean="0">
                <a:latin typeface="Calibri" panose="020F0502020204030204" pitchFamily="34" charset="0"/>
              </a:rPr>
              <a:t>.</a:t>
            </a:r>
          </a:p>
          <a:p>
            <a:pPr marL="630238" indent="-284163">
              <a:buClr>
                <a:srgbClr val="00B050"/>
              </a:buClr>
              <a:buFont typeface="+mj-lt"/>
              <a:buAutoNum type="arabicPeriod"/>
            </a:pPr>
            <a:r>
              <a:rPr lang="en-US" sz="1700" dirty="0" smtClean="0">
                <a:latin typeface="Calibri" panose="020F0502020204030204" pitchFamily="34" charset="0"/>
              </a:rPr>
              <a:t>In the UK they are termed PLC after their name to avoid confusion, e.g. </a:t>
            </a:r>
            <a:r>
              <a:rPr lang="en-US" sz="1700" dirty="0" err="1" smtClean="0">
                <a:latin typeface="Calibri" panose="020F0502020204030204" pitchFamily="34" charset="0"/>
              </a:rPr>
              <a:t>J.Sainsbury</a:t>
            </a:r>
            <a:r>
              <a:rPr lang="en-US" sz="1700" dirty="0" smtClean="0">
                <a:latin typeface="Calibri" panose="020F0502020204030204" pitchFamily="34" charset="0"/>
              </a:rPr>
              <a:t> plc. In other countries the term Limited is used which can be confused with the UK version of Limited which is Private Limited Companies.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The table below might help:</a:t>
            </a:r>
          </a:p>
          <a:p>
            <a:pPr marL="342900" indent="-342900">
              <a:buClr>
                <a:srgbClr val="00B050"/>
              </a:buClr>
              <a:buFont typeface="Wingdings 3" panose="05040102010807070707" pitchFamily="18" charset="2"/>
              <a:buChar char=""/>
            </a:pPr>
            <a:endParaRPr lang="en-US" sz="1700" dirty="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a:latin typeface="Calibri" panose="020F0502020204030204" pitchFamily="34" charset="0"/>
            </a:endParaRP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Do not worry about the different terms used. In the Cambridge </a:t>
            </a:r>
            <a:r>
              <a:rPr lang="en-US" sz="1700" dirty="0" err="1" smtClean="0">
                <a:latin typeface="Calibri" panose="020F0502020204030204" pitchFamily="34" charset="0"/>
              </a:rPr>
              <a:t>iGCSE</a:t>
            </a:r>
            <a:r>
              <a:rPr lang="en-US" sz="1700" dirty="0" smtClean="0">
                <a:latin typeface="Calibri" panose="020F0502020204030204" pitchFamily="34" charset="0"/>
              </a:rPr>
              <a:t> examinations, the questions will make it clear what type of company is being referred to.</a:t>
            </a:r>
          </a:p>
        </p:txBody>
      </p:sp>
      <p:graphicFrame>
        <p:nvGraphicFramePr>
          <p:cNvPr id="2" name="Table 1"/>
          <p:cNvGraphicFramePr>
            <a:graphicFrameLocks noGrp="1"/>
          </p:cNvGraphicFramePr>
          <p:nvPr>
            <p:extLst>
              <p:ext uri="{D42A27DB-BD31-4B8C-83A1-F6EECF244321}">
                <p14:modId xmlns:p14="http://schemas.microsoft.com/office/powerpoint/2010/main" val="2365348741"/>
              </p:ext>
            </p:extLst>
          </p:nvPr>
        </p:nvGraphicFramePr>
        <p:xfrm>
          <a:off x="323528" y="4129504"/>
          <a:ext cx="6455718" cy="1315720"/>
        </p:xfrm>
        <a:graphic>
          <a:graphicData uri="http://schemas.openxmlformats.org/drawingml/2006/table">
            <a:tbl>
              <a:tblPr firstRow="1" bandRow="1">
                <a:tableStyleId>{F5AB1C69-6EDB-4FF4-983F-18BD219EF322}</a:tableStyleId>
              </a:tblPr>
              <a:tblGrid>
                <a:gridCol w="1224136"/>
                <a:gridCol w="2736304"/>
                <a:gridCol w="2495278"/>
              </a:tblGrid>
              <a:tr h="370840">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Private Limited Companies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Public Limited Companies</a:t>
                      </a:r>
                      <a:endParaRPr lang="en-GB" sz="1400" dirty="0">
                        <a:latin typeface="Arial" panose="020B0604020202020204" pitchFamily="34" charset="0"/>
                        <a:cs typeface="Arial" panose="020B0604020202020204" pitchFamily="34" charset="0"/>
                      </a:endParaRPr>
                    </a:p>
                  </a:txBody>
                  <a:tcPr/>
                </a:tc>
              </a:tr>
              <a:tr h="370840">
                <a:tc>
                  <a:txBody>
                    <a:bodyPr/>
                    <a:lstStyle/>
                    <a:p>
                      <a:r>
                        <a:rPr lang="en-US" sz="1400" dirty="0" smtClean="0">
                          <a:latin typeface="Arial" panose="020B0604020202020204" pitchFamily="34" charset="0"/>
                          <a:cs typeface="Arial" panose="020B0604020202020204" pitchFamily="34" charset="0"/>
                        </a:rPr>
                        <a:t>UK</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South Africa and others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Limited or</a:t>
                      </a:r>
                      <a:r>
                        <a:rPr lang="en-US" sz="1400" baseline="0" dirty="0" smtClean="0">
                          <a:latin typeface="Arial" panose="020B0604020202020204" pitchFamily="34" charset="0"/>
                          <a:cs typeface="Arial" panose="020B0604020202020204" pitchFamily="34" charset="0"/>
                        </a:rPr>
                        <a:t> LTD.</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Proprietary Limited or (Pty) Ltd,</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Plc</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Limited</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502371361"/>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3855"/>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42</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500" dirty="0" smtClean="0"/>
              <a:t>1.4.5 – Types of Organisation – Public Limited Company</a:t>
            </a:r>
            <a:endParaRPr lang="en-GB" sz="25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96752"/>
            <a:ext cx="6480398" cy="5586145"/>
          </a:xfrm>
          <a:prstGeom prst="rect">
            <a:avLst/>
          </a:prstGeom>
        </p:spPr>
        <p:txBody>
          <a:bodyPr wrap="square">
            <a:spAutoFit/>
          </a:bodyPr>
          <a:lstStyle/>
          <a:p>
            <a:pPr>
              <a:buClr>
                <a:srgbClr val="00B050"/>
              </a:buClr>
            </a:pPr>
            <a:r>
              <a:rPr lang="en-US" sz="1660" b="1" dirty="0" smtClean="0">
                <a:solidFill>
                  <a:srgbClr val="FF0000"/>
                </a:solidFill>
                <a:latin typeface="Calibri" panose="020F0502020204030204" pitchFamily="34" charset="0"/>
              </a:rPr>
              <a:t>Case Study - </a:t>
            </a:r>
            <a:r>
              <a:rPr lang="en-US" sz="1660" dirty="0" smtClean="0">
                <a:solidFill>
                  <a:srgbClr val="FF0000"/>
                </a:solidFill>
                <a:latin typeface="Calibri" panose="020F0502020204030204" pitchFamily="34" charset="0"/>
              </a:rPr>
              <a:t>Express Taxis has been operating and expanding for years. The two directors Mehmed and Marta, still own most of the shares. The company owned 150 taxis and has diversified into bus services. It owned 35 buses.</a:t>
            </a:r>
          </a:p>
          <a:p>
            <a:pPr marL="342900" indent="-342900">
              <a:buClr>
                <a:srgbClr val="00B050"/>
              </a:buClr>
              <a:buFont typeface="Wingdings 3" panose="05040102010807070707" pitchFamily="18" charset="2"/>
              <a:buChar char=""/>
            </a:pPr>
            <a:r>
              <a:rPr lang="en-US" sz="1660" dirty="0" smtClean="0">
                <a:solidFill>
                  <a:srgbClr val="FF0000"/>
                </a:solidFill>
                <a:latin typeface="Calibri" panose="020F0502020204030204" pitchFamily="34" charset="0"/>
              </a:rPr>
              <a:t>The government has decided to </a:t>
            </a:r>
            <a:r>
              <a:rPr lang="en-US" sz="1660" dirty="0" err="1" smtClean="0">
                <a:solidFill>
                  <a:srgbClr val="FF0000"/>
                </a:solidFill>
                <a:latin typeface="Calibri" panose="020F0502020204030204" pitchFamily="34" charset="0"/>
              </a:rPr>
              <a:t>privatise</a:t>
            </a:r>
            <a:r>
              <a:rPr lang="en-US" sz="1660" dirty="0" smtClean="0">
                <a:solidFill>
                  <a:srgbClr val="FF0000"/>
                </a:solidFill>
                <a:latin typeface="Calibri" panose="020F0502020204030204" pitchFamily="34" charset="0"/>
              </a:rPr>
              <a:t> all the country’s bus services. Both directors were determined to expand the business further by purchasing many of these bus routes from the government. Many new buses would be needed. A huge investment of around $90M would be needed. Although profitable, the company could not afford this sum of money.</a:t>
            </a:r>
          </a:p>
          <a:p>
            <a:pPr marL="342900" indent="-342900">
              <a:buClr>
                <a:srgbClr val="00B050"/>
              </a:buClr>
              <a:buFont typeface="Wingdings 3" panose="05040102010807070707" pitchFamily="18" charset="2"/>
              <a:buChar char=""/>
            </a:pPr>
            <a:r>
              <a:rPr lang="en-US" sz="1660" dirty="0" smtClean="0">
                <a:solidFill>
                  <a:srgbClr val="FF0000"/>
                </a:solidFill>
                <a:latin typeface="Calibri" panose="020F0502020204030204" pitchFamily="34" charset="0"/>
              </a:rPr>
              <a:t>The directors went to see a specialist financial business consultant at a large bank. The bank was impressed with the director’s plans and advised them to convert the company into a public limited company. The consultant explained the procedure for doing this and the benefits and drawbacks of this change.</a:t>
            </a:r>
          </a:p>
          <a:p>
            <a:pPr marL="568325" indent="-280988">
              <a:buClr>
                <a:srgbClr val="00B050"/>
              </a:buClr>
              <a:buFont typeface="+mj-lt"/>
              <a:buAutoNum type="arabicPeriod"/>
            </a:pPr>
            <a:r>
              <a:rPr lang="en-US" sz="1660" dirty="0" smtClean="0">
                <a:solidFill>
                  <a:srgbClr val="FF0000"/>
                </a:solidFill>
                <a:latin typeface="Calibri" panose="020F0502020204030204" pitchFamily="34" charset="0"/>
              </a:rPr>
              <a:t>How would the company be financially affected by being a Public Limited Company?</a:t>
            </a:r>
          </a:p>
          <a:p>
            <a:pPr marL="568325" indent="-280988">
              <a:buClr>
                <a:srgbClr val="00B050"/>
              </a:buClr>
              <a:buFont typeface="+mj-lt"/>
              <a:buAutoNum type="arabicPeriod"/>
            </a:pPr>
            <a:r>
              <a:rPr lang="en-US" sz="1660" dirty="0" smtClean="0">
                <a:solidFill>
                  <a:srgbClr val="FF0000"/>
                </a:solidFill>
                <a:latin typeface="Calibri" panose="020F0502020204030204" pitchFamily="34" charset="0"/>
              </a:rPr>
              <a:t>How would the management of the company be affected by the change?</a:t>
            </a:r>
          </a:p>
          <a:p>
            <a:pPr marL="568325" indent="-280988">
              <a:buClr>
                <a:srgbClr val="00B050"/>
              </a:buClr>
              <a:buFont typeface="+mj-lt"/>
              <a:buAutoNum type="arabicPeriod"/>
            </a:pPr>
            <a:r>
              <a:rPr lang="en-US" sz="1660" dirty="0" smtClean="0">
                <a:solidFill>
                  <a:srgbClr val="FF0000"/>
                </a:solidFill>
                <a:latin typeface="Calibri" panose="020F0502020204030204" pitchFamily="34" charset="0"/>
              </a:rPr>
              <a:t>With the government as a stakeholder in the success of the company, how could the company use this? </a:t>
            </a:r>
          </a:p>
        </p:txBody>
      </p:sp>
    </p:spTree>
    <p:extLst>
      <p:ext uri="{BB962C8B-B14F-4D97-AF65-F5344CB8AC3E}">
        <p14:creationId xmlns:p14="http://schemas.microsoft.com/office/powerpoint/2010/main" val="356794388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42</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500" dirty="0" smtClean="0"/>
              <a:t>1.4.5 – Types of Organisation – Public Limited Company</a:t>
            </a:r>
            <a:endParaRPr lang="en-GB" sz="25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478423"/>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50" b="1" dirty="0" smtClean="0">
                <a:solidFill>
                  <a:srgbClr val="FF0000"/>
                </a:solidFill>
                <a:latin typeface="Calibri" panose="020F0502020204030204" pitchFamily="34" charset="0"/>
              </a:rPr>
              <a:t>Activity 4.2 – </a:t>
            </a:r>
            <a:r>
              <a:rPr lang="en-US" sz="1750" dirty="0" smtClean="0">
                <a:solidFill>
                  <a:srgbClr val="FF0000"/>
                </a:solidFill>
                <a:latin typeface="Calibri" panose="020F0502020204030204" pitchFamily="34" charset="0"/>
              </a:rPr>
              <a:t>based on the 4.1 Scenario, Amel has decided not to form a partnership with his Uncle. Instead 5 years after setting up the business, he is thinking of forming a private limited company. Amel would sell shares in this new company to friends and relatives but he wants to keep most shared himself.</a:t>
            </a:r>
          </a:p>
          <a:p>
            <a:pPr marL="285750" indent="-285750">
              <a:buClr>
                <a:srgbClr val="00B050"/>
              </a:buClr>
              <a:buFont typeface="Wingdings 3" panose="05040102010807070707" pitchFamily="18" charset="2"/>
              <a:buChar char=""/>
            </a:pPr>
            <a:r>
              <a:rPr lang="en-US" sz="1750" dirty="0" smtClean="0">
                <a:solidFill>
                  <a:srgbClr val="FF0000"/>
                </a:solidFill>
                <a:latin typeface="Calibri" panose="020F0502020204030204" pitchFamily="34" charset="0"/>
              </a:rPr>
              <a:t>He is very busy repairing computers and fitting new computer systems for the large number of customers who appreciate </a:t>
            </a:r>
            <a:r>
              <a:rPr lang="en-US" sz="1750" dirty="0" err="1" smtClean="0">
                <a:solidFill>
                  <a:srgbClr val="FF0000"/>
                </a:solidFill>
                <a:latin typeface="Calibri" panose="020F0502020204030204" pitchFamily="34" charset="0"/>
              </a:rPr>
              <a:t>Amel’s</a:t>
            </a:r>
            <a:r>
              <a:rPr lang="en-US" sz="1750" dirty="0" smtClean="0">
                <a:solidFill>
                  <a:srgbClr val="FF0000"/>
                </a:solidFill>
                <a:latin typeface="Calibri" panose="020F0502020204030204" pitchFamily="34" charset="0"/>
              </a:rPr>
              <a:t> IT skills and like the personal service he offers.</a:t>
            </a:r>
          </a:p>
          <a:p>
            <a:pPr marL="285750" indent="-285750">
              <a:buClr>
                <a:srgbClr val="00B050"/>
              </a:buClr>
              <a:buFont typeface="Wingdings 3" panose="05040102010807070707" pitchFamily="18" charset="2"/>
              <a:buChar char=""/>
            </a:pPr>
            <a:r>
              <a:rPr lang="en-US" sz="1750" dirty="0" smtClean="0">
                <a:solidFill>
                  <a:srgbClr val="FF0000"/>
                </a:solidFill>
                <a:latin typeface="Calibri" panose="020F0502020204030204" pitchFamily="34" charset="0"/>
              </a:rPr>
              <a:t>He wants to raise capital to pay for a bigger workshop and two new vans. He plans to employ at least 2 other IT engineers. Amel is also thinking of recruiting a manager to help him deal with customers and the accounti</a:t>
            </a:r>
            <a:r>
              <a:rPr lang="en-US" sz="1750" dirty="0">
                <a:solidFill>
                  <a:srgbClr val="FF0000"/>
                </a:solidFill>
                <a:latin typeface="Calibri" panose="020F0502020204030204" pitchFamily="34" charset="0"/>
              </a:rPr>
              <a:t>n</a:t>
            </a:r>
            <a:r>
              <a:rPr lang="en-US" sz="1750" dirty="0" smtClean="0">
                <a:solidFill>
                  <a:srgbClr val="FF0000"/>
                </a:solidFill>
                <a:latin typeface="Calibri" panose="020F0502020204030204" pitchFamily="34" charset="0"/>
              </a:rPr>
              <a:t>g side of the business.</a:t>
            </a:r>
          </a:p>
          <a:p>
            <a:pPr marL="285750" indent="-285750">
              <a:buClr>
                <a:srgbClr val="00B050"/>
              </a:buClr>
              <a:buFont typeface="Wingdings 3" panose="05040102010807070707" pitchFamily="18" charset="2"/>
              <a:buChar char=""/>
            </a:pPr>
            <a:r>
              <a:rPr lang="en-US" sz="1750" dirty="0" smtClean="0">
                <a:solidFill>
                  <a:srgbClr val="FF0000"/>
                </a:solidFill>
                <a:latin typeface="Calibri" panose="020F0502020204030204" pitchFamily="34" charset="0"/>
              </a:rPr>
              <a:t>Amel has ben told that when he creates a private limited company his ‘personal risk will be reduced but he will still own most of the business.’</a:t>
            </a:r>
          </a:p>
          <a:p>
            <a:pPr marL="630238" indent="-342900">
              <a:buClr>
                <a:srgbClr val="00B050"/>
              </a:buClr>
              <a:buFont typeface="+mj-lt"/>
              <a:buAutoNum type="arabicPeriod"/>
            </a:pPr>
            <a:r>
              <a:rPr lang="en-US" sz="1750" dirty="0" smtClean="0">
                <a:solidFill>
                  <a:srgbClr val="FF0000"/>
                </a:solidFill>
                <a:latin typeface="Calibri" panose="020F0502020204030204" pitchFamily="34" charset="0"/>
              </a:rPr>
              <a:t>Identify and explain </a:t>
            </a:r>
            <a:r>
              <a:rPr lang="en-US" sz="1750" b="1" dirty="0" smtClean="0">
                <a:solidFill>
                  <a:srgbClr val="FF0000"/>
                </a:solidFill>
                <a:latin typeface="Calibri" panose="020F0502020204030204" pitchFamily="34" charset="0"/>
              </a:rPr>
              <a:t>two</a:t>
            </a:r>
            <a:r>
              <a:rPr lang="en-US" sz="1750" dirty="0" smtClean="0">
                <a:solidFill>
                  <a:srgbClr val="FF0000"/>
                </a:solidFill>
                <a:latin typeface="Calibri" panose="020F0502020204030204" pitchFamily="34" charset="0"/>
              </a:rPr>
              <a:t> advantages and </a:t>
            </a:r>
            <a:r>
              <a:rPr lang="en-US" sz="1750" b="1" dirty="0" smtClean="0">
                <a:solidFill>
                  <a:srgbClr val="FF0000"/>
                </a:solidFill>
                <a:latin typeface="Calibri" panose="020F0502020204030204" pitchFamily="34" charset="0"/>
              </a:rPr>
              <a:t>two</a:t>
            </a:r>
            <a:r>
              <a:rPr lang="en-US" sz="1750" dirty="0" smtClean="0">
                <a:solidFill>
                  <a:srgbClr val="FF0000"/>
                </a:solidFill>
                <a:latin typeface="Calibri" panose="020F0502020204030204" pitchFamily="34" charset="0"/>
              </a:rPr>
              <a:t> disadvantages to </a:t>
            </a:r>
            <a:r>
              <a:rPr lang="en-US" sz="1750" b="1" dirty="0" smtClean="0">
                <a:solidFill>
                  <a:srgbClr val="FF0000"/>
                </a:solidFill>
                <a:latin typeface="Calibri" panose="020F0502020204030204" pitchFamily="34" charset="0"/>
              </a:rPr>
              <a:t>Amel</a:t>
            </a:r>
            <a:r>
              <a:rPr lang="en-US" sz="1750" dirty="0" smtClean="0">
                <a:solidFill>
                  <a:srgbClr val="FF0000"/>
                </a:solidFill>
                <a:latin typeface="Calibri" panose="020F0502020204030204" pitchFamily="34" charset="0"/>
              </a:rPr>
              <a:t> of converting his business into a private limited company.</a:t>
            </a:r>
          </a:p>
          <a:p>
            <a:pPr marL="630238" indent="-342900">
              <a:buClr>
                <a:srgbClr val="00B050"/>
              </a:buClr>
              <a:buFont typeface="+mj-lt"/>
              <a:buAutoNum type="arabicPeriod"/>
            </a:pPr>
            <a:r>
              <a:rPr lang="en-US" sz="1750" dirty="0" smtClean="0">
                <a:solidFill>
                  <a:srgbClr val="FF0000"/>
                </a:solidFill>
                <a:latin typeface="Calibri" panose="020F0502020204030204" pitchFamily="34" charset="0"/>
              </a:rPr>
              <a:t>Do you think that a private limited company is the appropriate form of organisation for </a:t>
            </a:r>
            <a:r>
              <a:rPr lang="en-US" sz="1750" dirty="0" err="1" smtClean="0">
                <a:solidFill>
                  <a:srgbClr val="FF0000"/>
                </a:solidFill>
                <a:latin typeface="Calibri" panose="020F0502020204030204" pitchFamily="34" charset="0"/>
              </a:rPr>
              <a:t>Amel’s</a:t>
            </a:r>
            <a:r>
              <a:rPr lang="en-US" sz="1750" dirty="0" smtClean="0">
                <a:solidFill>
                  <a:srgbClr val="FF0000"/>
                </a:solidFill>
                <a:latin typeface="Calibri" panose="020F0502020204030204" pitchFamily="34" charset="0"/>
              </a:rPr>
              <a:t> business? Justify your answer.</a:t>
            </a:r>
          </a:p>
        </p:txBody>
      </p:sp>
    </p:spTree>
    <p:extLst>
      <p:ext uri="{BB962C8B-B14F-4D97-AF65-F5344CB8AC3E}">
        <p14:creationId xmlns:p14="http://schemas.microsoft.com/office/powerpoint/2010/main" val="267748588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6834"/>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000" dirty="0" smtClean="0"/>
              <a:t>1.4.5 – Types of Organisation – Public Limited Company - Advantages</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478423"/>
          </a:xfrm>
          <a:prstGeom prst="rect">
            <a:avLst/>
          </a:prstGeom>
        </p:spPr>
        <p:txBody>
          <a:bodyPr wrap="square">
            <a:spAutoFit/>
          </a:bodyPr>
          <a:lstStyle/>
          <a:p>
            <a:pPr>
              <a:buClr>
                <a:srgbClr val="00B050"/>
              </a:buClr>
            </a:pPr>
            <a:r>
              <a:rPr lang="en-US" sz="1400" b="1" dirty="0" smtClean="0">
                <a:latin typeface="Calibri" panose="020F0502020204030204" pitchFamily="34" charset="0"/>
              </a:rPr>
              <a:t>Advantages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This for of business organisation still offers </a:t>
            </a:r>
            <a:r>
              <a:rPr lang="en-US" sz="1400" b="1" dirty="0" smtClean="0">
                <a:latin typeface="Calibri" panose="020F0502020204030204" pitchFamily="34" charset="0"/>
              </a:rPr>
              <a:t>limited liability </a:t>
            </a:r>
            <a:r>
              <a:rPr lang="en-US" sz="1400" dirty="0" smtClean="0">
                <a:latin typeface="Calibri" panose="020F0502020204030204" pitchFamily="34" charset="0"/>
              </a:rPr>
              <a:t>to shareholders.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It is an </a:t>
            </a:r>
            <a:r>
              <a:rPr lang="en-US" sz="1400" b="1" dirty="0" smtClean="0">
                <a:latin typeface="Calibri" panose="020F0502020204030204" pitchFamily="34" charset="0"/>
              </a:rPr>
              <a:t>incorporated business </a:t>
            </a:r>
            <a:r>
              <a:rPr lang="en-US" sz="1400" dirty="0" smtClean="0">
                <a:latin typeface="Calibri" panose="020F0502020204030204" pitchFamily="34" charset="0"/>
              </a:rPr>
              <a:t>and is a separate legal unit. Its accounts are kept separately from those of the owners and there is continuity in the event of a shareholder death.</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is now the opportunity to raise </a:t>
            </a:r>
            <a:r>
              <a:rPr lang="en-US" sz="1400" b="1" dirty="0" smtClean="0">
                <a:latin typeface="Calibri" panose="020F0502020204030204" pitchFamily="34" charset="0"/>
              </a:rPr>
              <a:t>very large capital sums</a:t>
            </a:r>
            <a:r>
              <a:rPr lang="en-US" sz="1400" dirty="0" smtClean="0">
                <a:latin typeface="Calibri" panose="020F0502020204030204" pitchFamily="34" charset="0"/>
              </a:rPr>
              <a:t> to invest in the business. There is no shareholder limit.</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is no restriction on the </a:t>
            </a:r>
            <a:r>
              <a:rPr lang="en-US" sz="1400" b="1" dirty="0" smtClean="0">
                <a:latin typeface="Calibri" panose="020F0502020204030204" pitchFamily="34" charset="0"/>
              </a:rPr>
              <a:t>buying, selling or transfer </a:t>
            </a:r>
            <a:r>
              <a:rPr lang="en-US" sz="1400" dirty="0" smtClean="0">
                <a:latin typeface="Calibri" panose="020F0502020204030204" pitchFamily="34" charset="0"/>
              </a:rPr>
              <a:t> of shares.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A business trading as a public limited company usually has high status and should find it easier to attract suppliers prepared to sell goods on credit and banks willing to lend to them.</a:t>
            </a:r>
          </a:p>
          <a:p>
            <a:pPr>
              <a:buClr>
                <a:srgbClr val="00B050"/>
              </a:buClr>
            </a:pPr>
            <a:r>
              <a:rPr lang="en-US" sz="1400" b="1" dirty="0" smtClean="0">
                <a:latin typeface="Calibri" panose="020F0502020204030204" pitchFamily="34" charset="0"/>
              </a:rPr>
              <a:t>Disadvantages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 </a:t>
            </a:r>
            <a:r>
              <a:rPr lang="en-US" sz="1400" b="1" dirty="0" smtClean="0">
                <a:latin typeface="Calibri" panose="020F0502020204030204" pitchFamily="34" charset="0"/>
              </a:rPr>
              <a:t>legal formalities</a:t>
            </a:r>
            <a:r>
              <a:rPr lang="en-US" sz="1400" dirty="0" smtClean="0">
                <a:latin typeface="Calibri" panose="020F0502020204030204" pitchFamily="34" charset="0"/>
              </a:rPr>
              <a:t> of forming such a company are quite complicated and time consuming.</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are </a:t>
            </a:r>
            <a:r>
              <a:rPr lang="en-US" sz="1400" b="1" dirty="0" smtClean="0">
                <a:latin typeface="Calibri" panose="020F0502020204030204" pitchFamily="34" charset="0"/>
              </a:rPr>
              <a:t>more regulations</a:t>
            </a:r>
            <a:r>
              <a:rPr lang="en-US" sz="1400" dirty="0" smtClean="0">
                <a:latin typeface="Calibri" panose="020F0502020204030204" pitchFamily="34" charset="0"/>
              </a:rPr>
              <a:t> and </a:t>
            </a:r>
            <a:r>
              <a:rPr lang="en-US" sz="1400" b="1" dirty="0" smtClean="0">
                <a:latin typeface="Calibri" panose="020F0502020204030204" pitchFamily="34" charset="0"/>
              </a:rPr>
              <a:t>controls</a:t>
            </a:r>
            <a:r>
              <a:rPr lang="en-US" sz="1400" dirty="0" smtClean="0">
                <a:latin typeface="Calibri" panose="020F0502020204030204" pitchFamily="34" charset="0"/>
              </a:rPr>
              <a:t> over public limited companies in order to protect the interests of shareholders including the publication of accounts for anyone to see.</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Some public limited companies grow so large that they become </a:t>
            </a:r>
            <a:r>
              <a:rPr lang="en-US" sz="1400" b="1" dirty="0" smtClean="0">
                <a:latin typeface="Calibri" panose="020F0502020204030204" pitchFamily="34" charset="0"/>
              </a:rPr>
              <a:t>difficult to manage</a:t>
            </a:r>
            <a:r>
              <a:rPr lang="en-US" sz="1400" dirty="0" smtClean="0">
                <a:latin typeface="Calibri" panose="020F0502020204030204" pitchFamily="34" charset="0"/>
              </a:rPr>
              <a:t> or </a:t>
            </a:r>
            <a:r>
              <a:rPr lang="en-US" sz="1400" b="1" dirty="0" smtClean="0">
                <a:latin typeface="Calibri" panose="020F0502020204030204" pitchFamily="34" charset="0"/>
              </a:rPr>
              <a:t>control.</a:t>
            </a:r>
            <a:endParaRPr lang="en-US" sz="1400" dirty="0" smtClean="0">
              <a:latin typeface="Calibri" panose="020F0502020204030204" pitchFamily="34" charset="0"/>
            </a:endParaRPr>
          </a:p>
          <a:p>
            <a:pPr marL="342900" indent="-342900">
              <a:buClr>
                <a:srgbClr val="00B050"/>
              </a:buClr>
              <a:buFont typeface="Wingdings 3" panose="05040102010807070707" pitchFamily="18" charset="2"/>
              <a:buChar char=""/>
            </a:pPr>
            <a:r>
              <a:rPr lang="en-US" sz="1400" b="1" dirty="0" smtClean="0">
                <a:latin typeface="Calibri" panose="020F0502020204030204" pitchFamily="34" charset="0"/>
              </a:rPr>
              <a:t>Selling shares to the public is expensive – </a:t>
            </a:r>
            <a:r>
              <a:rPr lang="en-US" sz="1400" dirty="0" smtClean="0">
                <a:latin typeface="Calibri" panose="020F0502020204030204" pitchFamily="34" charset="0"/>
              </a:rPr>
              <a:t>The directors will often ask a specialist merchant bank to help in doing this which will charge a commission for its services including the printing of the thousands of prospectus’s.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is a very real danger that although the owners of the business might become rich by selling shares in their business, they may </a:t>
            </a:r>
            <a:r>
              <a:rPr lang="en-US" sz="1400" b="1" dirty="0" smtClean="0">
                <a:latin typeface="Calibri" panose="020F0502020204030204" pitchFamily="34" charset="0"/>
              </a:rPr>
              <a:t>lose control</a:t>
            </a:r>
            <a:r>
              <a:rPr lang="en-US" sz="1400" dirty="0" smtClean="0">
                <a:latin typeface="Calibri" panose="020F0502020204030204" pitchFamily="34" charset="0"/>
              </a:rPr>
              <a:t> over it when it “goes public”. </a:t>
            </a:r>
          </a:p>
        </p:txBody>
      </p:sp>
    </p:spTree>
    <p:extLst>
      <p:ext uri="{BB962C8B-B14F-4D97-AF65-F5344CB8AC3E}">
        <p14:creationId xmlns:p14="http://schemas.microsoft.com/office/powerpoint/2010/main" val="2812303252"/>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36063" y="660669"/>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43</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35496" y="44624"/>
            <a:ext cx="7776864" cy="506906"/>
          </a:xfrm>
        </p:spPr>
        <p:txBody>
          <a:bodyPr>
            <a:noAutofit/>
          </a:bodyPr>
          <a:lstStyle/>
          <a:p>
            <a:r>
              <a:rPr lang="en-GB" sz="1774" dirty="0" smtClean="0"/>
              <a:t>1.4.5 – Types of Organisation – Public Limited Company – Control and Ownership</a:t>
            </a:r>
            <a:endParaRPr lang="en-GB" sz="1774"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96752"/>
            <a:ext cx="6480398" cy="3323987"/>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400" dirty="0" smtClean="0">
                <a:latin typeface="Calibri" panose="020F0502020204030204" pitchFamily="34" charset="0"/>
              </a:rPr>
              <a:t>In all Sole trading businesses and partnerships the owners have control over how their business is run. The take all the decisions and try to make the business achieve the aims and objectives that are set. This is also the case in most private limited companies which have relatively few shareholders. The directors are often the majority shareholders so they can ensure that their decisions are passed at all meetings.</a:t>
            </a:r>
            <a:endParaRPr lang="en-US" sz="1400" dirty="0">
              <a:latin typeface="Calibri" panose="020F0502020204030204" pitchFamily="34" charset="0"/>
            </a:endParaRPr>
          </a:p>
          <a:p>
            <a:pPr marL="285750" indent="-285750">
              <a:buClr>
                <a:srgbClr val="00B050"/>
              </a:buClr>
              <a:buFont typeface="Wingdings 3" panose="05040102010807070707" pitchFamily="18" charset="2"/>
              <a:buChar char=""/>
            </a:pPr>
            <a:r>
              <a:rPr lang="en-US" sz="1400" dirty="0" smtClean="0">
                <a:latin typeface="Calibri" panose="020F0502020204030204" pitchFamily="34" charset="0"/>
              </a:rPr>
              <a:t>This is different with a {Public Limited Company. There are often thousands of shareholders, millions in large companies, and impossible for all these people to be involved in decision making although they are invited to attend the </a:t>
            </a:r>
            <a:r>
              <a:rPr lang="en-US" sz="1400" b="1" dirty="0" smtClean="0">
                <a:latin typeface="Calibri" panose="020F0502020204030204" pitchFamily="34" charset="0"/>
              </a:rPr>
              <a:t>Annual General Meeting</a:t>
            </a:r>
            <a:r>
              <a:rPr lang="en-US" sz="1400" dirty="0" smtClean="0">
                <a:latin typeface="Calibri" panose="020F0502020204030204" pitchFamily="34" charset="0"/>
              </a:rPr>
              <a:t> (AGM) . The only decision that shareholders in this number can decide upon is the election of a manager to be a company directors, running the business and making decision on their behalf.</a:t>
            </a:r>
          </a:p>
          <a:p>
            <a:pPr marL="285750" indent="-285750">
              <a:buClr>
                <a:srgbClr val="00B050"/>
              </a:buClr>
              <a:buFont typeface="Wingdings 3" panose="05040102010807070707" pitchFamily="18" charset="2"/>
              <a:buChar char=""/>
            </a:pPr>
            <a:r>
              <a:rPr lang="en-US" sz="1400" dirty="0" smtClean="0">
                <a:latin typeface="Calibri" panose="020F0502020204030204" pitchFamily="34" charset="0"/>
              </a:rPr>
              <a:t>The directors cannot possibly control all of the business by themselves so they appoint other managers. Who may not be shareholders, to make day-to-day decisions. </a:t>
            </a:r>
          </a:p>
        </p:txBody>
      </p:sp>
      <p:sp>
        <p:nvSpPr>
          <p:cNvPr id="9" name="Rounded Rectangle 8"/>
          <p:cNvSpPr/>
          <p:nvPr/>
        </p:nvSpPr>
        <p:spPr>
          <a:xfrm>
            <a:off x="395536" y="4536447"/>
            <a:ext cx="1497372" cy="284604"/>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Shareholders</a:t>
            </a:r>
            <a:endParaRPr lang="en-US" sz="1400" dirty="0">
              <a:latin typeface="Calibri" panose="020F0502020204030204" pitchFamily="34" charset="0"/>
            </a:endParaRPr>
          </a:p>
        </p:txBody>
      </p:sp>
      <p:sp>
        <p:nvSpPr>
          <p:cNvPr id="13" name="Rounded Rectangle 12"/>
          <p:cNvSpPr/>
          <p:nvPr/>
        </p:nvSpPr>
        <p:spPr>
          <a:xfrm>
            <a:off x="2373820" y="4536447"/>
            <a:ext cx="2067975" cy="28460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May attend AGM (few do)</a:t>
            </a:r>
            <a:endParaRPr lang="en-US" sz="1400" dirty="0">
              <a:latin typeface="Calibri" panose="020F0502020204030204" pitchFamily="34" charset="0"/>
            </a:endParaRPr>
          </a:p>
        </p:txBody>
      </p:sp>
      <p:sp>
        <p:nvSpPr>
          <p:cNvPr id="14" name="Rounded Rectangle 13"/>
          <p:cNvSpPr/>
          <p:nvPr/>
        </p:nvSpPr>
        <p:spPr>
          <a:xfrm>
            <a:off x="2123728" y="5136122"/>
            <a:ext cx="2526391" cy="417352"/>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Vote for Board of Directors who take all important </a:t>
            </a:r>
            <a:r>
              <a:rPr lang="en-US" sz="1400" dirty="0" err="1" smtClean="0">
                <a:latin typeface="Calibri" panose="020F0502020204030204" pitchFamily="34" charset="0"/>
              </a:rPr>
              <a:t>decsisions</a:t>
            </a:r>
            <a:endParaRPr lang="en-US" sz="1400" dirty="0">
              <a:latin typeface="Calibri" panose="020F0502020204030204" pitchFamily="34" charset="0"/>
            </a:endParaRPr>
          </a:p>
        </p:txBody>
      </p:sp>
      <p:sp>
        <p:nvSpPr>
          <p:cNvPr id="15" name="Rounded Rectangle 14"/>
          <p:cNvSpPr/>
          <p:nvPr/>
        </p:nvSpPr>
        <p:spPr>
          <a:xfrm>
            <a:off x="2123728" y="6049171"/>
            <a:ext cx="2520279" cy="47617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Appoint managers for day-to-day business decisions</a:t>
            </a:r>
            <a:endParaRPr lang="en-US" sz="1400" dirty="0">
              <a:latin typeface="Calibri" panose="020F0502020204030204" pitchFamily="34" charset="0"/>
            </a:endParaRPr>
          </a:p>
        </p:txBody>
      </p:sp>
      <p:sp>
        <p:nvSpPr>
          <p:cNvPr id="16" name="Rounded Rectangle 15"/>
          <p:cNvSpPr/>
          <p:nvPr/>
        </p:nvSpPr>
        <p:spPr>
          <a:xfrm>
            <a:off x="4991848" y="5677735"/>
            <a:ext cx="1209340" cy="3566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Control</a:t>
            </a:r>
            <a:endParaRPr lang="en-US" sz="1400" dirty="0">
              <a:latin typeface="Calibri" panose="020F0502020204030204" pitchFamily="34" charset="0"/>
            </a:endParaRPr>
          </a:p>
        </p:txBody>
      </p:sp>
      <p:sp>
        <p:nvSpPr>
          <p:cNvPr id="17" name="Rounded Rectangle 16"/>
          <p:cNvSpPr/>
          <p:nvPr/>
        </p:nvSpPr>
        <p:spPr>
          <a:xfrm>
            <a:off x="5470164" y="4509120"/>
            <a:ext cx="1209340" cy="33897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Ownership</a:t>
            </a:r>
            <a:endParaRPr lang="en-US" sz="1400" dirty="0">
              <a:latin typeface="Calibri" panose="020F0502020204030204" pitchFamily="34" charset="0"/>
            </a:endParaRPr>
          </a:p>
        </p:txBody>
      </p:sp>
      <p:cxnSp>
        <p:nvCxnSpPr>
          <p:cNvPr id="21" name="Straight Arrow Connector 20"/>
          <p:cNvCxnSpPr>
            <a:stCxn id="13" idx="2"/>
            <a:endCxn id="14" idx="0"/>
          </p:cNvCxnSpPr>
          <p:nvPr/>
        </p:nvCxnSpPr>
        <p:spPr>
          <a:xfrm flipH="1">
            <a:off x="3386924" y="4821051"/>
            <a:ext cx="20884" cy="315071"/>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892908" y="4669194"/>
            <a:ext cx="480912" cy="0"/>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4" idx="2"/>
            <a:endCxn id="15" idx="0"/>
          </p:cNvCxnSpPr>
          <p:nvPr/>
        </p:nvCxnSpPr>
        <p:spPr>
          <a:xfrm flipH="1">
            <a:off x="3383868" y="5553474"/>
            <a:ext cx="3056" cy="495697"/>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499992" y="4955684"/>
            <a:ext cx="144016" cy="1569660"/>
          </a:xfrm>
          <a:prstGeom prst="rect">
            <a:avLst/>
          </a:prstGeom>
          <a:noFill/>
        </p:spPr>
        <p:txBody>
          <a:bodyPr wrap="square" rtlCol="0">
            <a:spAutoFit/>
          </a:bodyPr>
          <a:lstStyle/>
          <a:p>
            <a:r>
              <a:rPr lang="en-US" sz="9600" dirty="0" smtClean="0">
                <a:latin typeface="Adobe Song Std L" panose="02020300000000000000" pitchFamily="18" charset="-128"/>
                <a:ea typeface="Adobe Song Std L" panose="02020300000000000000" pitchFamily="18" charset="-128"/>
              </a:rPr>
              <a:t>}</a:t>
            </a:r>
            <a:endParaRPr lang="en-GB" dirty="0">
              <a:latin typeface="Adobe Song Std L" panose="02020300000000000000" pitchFamily="18" charset="-128"/>
              <a:ea typeface="Adobe Song Std L" panose="02020300000000000000" pitchFamily="18" charset="-128"/>
            </a:endParaRPr>
          </a:p>
        </p:txBody>
      </p:sp>
      <p:sp>
        <p:nvSpPr>
          <p:cNvPr id="37" name="Rounded Rectangle 36"/>
          <p:cNvSpPr/>
          <p:nvPr/>
        </p:nvSpPr>
        <p:spPr>
          <a:xfrm>
            <a:off x="285202" y="5668012"/>
            <a:ext cx="1645731" cy="9293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solidFill>
                  <a:schemeClr val="tx1"/>
                </a:solidFill>
                <a:latin typeface="Calibri" panose="020F0502020204030204" pitchFamily="34" charset="0"/>
              </a:rPr>
              <a:t>Control and Ownership of a Public Limited Company</a:t>
            </a:r>
            <a:endParaRPr lang="en-US" sz="1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53731321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5752"/>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100" dirty="0" smtClean="0"/>
              <a:t>1.4.5 – Types of Organisation – Public Limited Company - Control</a:t>
            </a:r>
            <a:endParaRPr lang="en-GB" sz="21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7"/>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7"/>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7"/>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7"/>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7"/>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407803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50" dirty="0" smtClean="0">
                <a:latin typeface="Calibri" panose="020F0502020204030204" pitchFamily="34" charset="0"/>
              </a:rPr>
              <a:t>So, the shareholders own, but the directors and managers control. Sometimes this is called the divorce between ownership and control.</a:t>
            </a:r>
          </a:p>
          <a:p>
            <a:pPr marL="342900" indent="-342900">
              <a:buClr>
                <a:srgbClr val="00B050"/>
              </a:buClr>
              <a:buFont typeface="Wingdings 3" panose="05040102010807070707" pitchFamily="18" charset="2"/>
              <a:buChar char=""/>
            </a:pPr>
            <a:r>
              <a:rPr lang="en-US" sz="1850" dirty="0" smtClean="0">
                <a:latin typeface="Calibri" panose="020F0502020204030204" pitchFamily="34" charset="0"/>
              </a:rPr>
              <a:t>Does this matter? It might be important for the shareholder. It means that the directors and managers may run the business to meet their own objectives. These could be increased status, growth of the business to justify higher management salaries, or reducing dividends to shareholders to pay for expansion plans.</a:t>
            </a:r>
          </a:p>
          <a:p>
            <a:pPr marL="342900" indent="-342900">
              <a:buClr>
                <a:srgbClr val="00B050"/>
              </a:buClr>
              <a:buFont typeface="Wingdings 3" panose="05040102010807070707" pitchFamily="18" charset="2"/>
              <a:buChar char=""/>
            </a:pPr>
            <a:r>
              <a:rPr lang="en-US" sz="1850" dirty="0" smtClean="0">
                <a:latin typeface="Calibri" panose="020F0502020204030204" pitchFamily="34" charset="0"/>
              </a:rPr>
              <a:t>The shareholders will not be able to influence these decisions – other than by replacing the directors at the next AGM. Doing this would give the company very bad publicity and cause the business to be unstable as the new directors may be inexperienced.</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83768" y="5272825"/>
            <a:ext cx="2207412" cy="1209989"/>
          </a:xfrm>
          <a:prstGeom prst="rect">
            <a:avLst/>
          </a:prstGeom>
        </p:spPr>
      </p:pic>
      <p:pic>
        <p:nvPicPr>
          <p:cNvPr id="4" name="Anger After Qantas AGM Meet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284255" y="5272825"/>
            <a:ext cx="2151091" cy="1209989"/>
          </a:xfrm>
          <a:prstGeom prst="rect">
            <a:avLst/>
          </a:prstGeom>
        </p:spPr>
      </p:pic>
      <p:pic>
        <p:nvPicPr>
          <p:cNvPr id="3" name="Maersk Group Annual General Meeting 2015 - Time laps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4738946" y="5281514"/>
            <a:ext cx="2137310" cy="1201299"/>
          </a:xfrm>
          <a:prstGeom prst="rect">
            <a:avLst/>
          </a:prstGeom>
        </p:spPr>
      </p:pic>
    </p:spTree>
    <p:extLst>
      <p:ext uri="{BB962C8B-B14F-4D97-AF65-F5344CB8AC3E}">
        <p14:creationId xmlns:p14="http://schemas.microsoft.com/office/powerpoint/2010/main" val="109730590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2" name="Rectangle 1"/>
          <p:cNvSpPr/>
          <p:nvPr/>
        </p:nvSpPr>
        <p:spPr>
          <a:xfrm>
            <a:off x="323528" y="1124744"/>
            <a:ext cx="8496944" cy="5632311"/>
          </a:xfrm>
          <a:prstGeom prst="rect">
            <a:avLst/>
          </a:prstGeom>
        </p:spPr>
        <p:txBody>
          <a:bodyPr wrap="square">
            <a:spAutoFit/>
          </a:bodyPr>
          <a:lstStyle/>
          <a:p>
            <a:pPr marL="228600" indent="-228600"/>
            <a:r>
              <a:rPr lang="en-US" sz="1760" dirty="0">
                <a:latin typeface="Arial" panose="020B0604020202020204" pitchFamily="34" charset="0"/>
                <a:cs typeface="Arial" panose="020B0604020202020204" pitchFamily="34" charset="0"/>
              </a:rPr>
              <a:t>The four assessment objectives in Cambridge IGCSE Business Studies are: </a:t>
            </a:r>
          </a:p>
          <a:p>
            <a:pPr marL="457200" indent="-228600" algn="ctr"/>
            <a:r>
              <a:rPr lang="en-US" sz="1760" b="1" dirty="0">
                <a:latin typeface="Arial" panose="020B0604020202020204" pitchFamily="34" charset="0"/>
                <a:cs typeface="Arial" panose="020B0604020202020204" pitchFamily="34" charset="0"/>
              </a:rPr>
              <a:t>AO1</a:t>
            </a:r>
            <a:r>
              <a:rPr lang="en-US" sz="1760" dirty="0">
                <a:latin typeface="Arial" panose="020B0604020202020204" pitchFamily="34" charset="0"/>
                <a:cs typeface="Arial" panose="020B0604020202020204" pitchFamily="34" charset="0"/>
              </a:rPr>
              <a:t>: Knowledge and understanding </a:t>
            </a:r>
          </a:p>
          <a:p>
            <a:pPr marL="457200" indent="-228600" algn="ctr"/>
            <a:r>
              <a:rPr lang="en-US" sz="1760" b="1" dirty="0">
                <a:latin typeface="Arial" panose="020B0604020202020204" pitchFamily="34" charset="0"/>
                <a:cs typeface="Arial" panose="020B0604020202020204" pitchFamily="34" charset="0"/>
              </a:rPr>
              <a:t>AO2</a:t>
            </a:r>
            <a:r>
              <a:rPr lang="en-US" sz="1760" dirty="0">
                <a:latin typeface="Arial" panose="020B0604020202020204" pitchFamily="34" charset="0"/>
                <a:cs typeface="Arial" panose="020B0604020202020204" pitchFamily="34" charset="0"/>
              </a:rPr>
              <a:t>: Application </a:t>
            </a:r>
          </a:p>
          <a:p>
            <a:pPr marL="457200" indent="-228600" algn="ctr"/>
            <a:r>
              <a:rPr lang="en-US" sz="1760" b="1" dirty="0">
                <a:latin typeface="Arial" panose="020B0604020202020204" pitchFamily="34" charset="0"/>
                <a:cs typeface="Arial" panose="020B0604020202020204" pitchFamily="34" charset="0"/>
              </a:rPr>
              <a:t>AO3</a:t>
            </a:r>
            <a:r>
              <a:rPr lang="en-US" sz="1760" dirty="0">
                <a:latin typeface="Arial" panose="020B0604020202020204" pitchFamily="34" charset="0"/>
                <a:cs typeface="Arial" panose="020B0604020202020204" pitchFamily="34" charset="0"/>
              </a:rPr>
              <a:t>: Analysis </a:t>
            </a:r>
          </a:p>
          <a:p>
            <a:pPr marL="457200" indent="-228600" algn="ctr"/>
            <a:r>
              <a:rPr lang="en-US" sz="1760" b="1" dirty="0">
                <a:latin typeface="Arial" panose="020B0604020202020204" pitchFamily="34" charset="0"/>
                <a:cs typeface="Arial" panose="020B0604020202020204" pitchFamily="34" charset="0"/>
              </a:rPr>
              <a:t>AO4</a:t>
            </a:r>
            <a:r>
              <a:rPr lang="en-US" sz="1760" dirty="0">
                <a:latin typeface="Arial" panose="020B0604020202020204" pitchFamily="34" charset="0"/>
                <a:cs typeface="Arial" panose="020B0604020202020204" pitchFamily="34" charset="0"/>
              </a:rPr>
              <a:t>: Evaluation</a:t>
            </a:r>
          </a:p>
          <a:p>
            <a:pPr marL="228600" indent="-228600"/>
            <a:r>
              <a:rPr lang="en-US" sz="1760" b="1" dirty="0">
                <a:latin typeface="Arial" panose="020B0604020202020204" pitchFamily="34" charset="0"/>
                <a:cs typeface="Arial" panose="020B0604020202020204" pitchFamily="34" charset="0"/>
              </a:rPr>
              <a:t>AO1</a:t>
            </a:r>
            <a:r>
              <a:rPr lang="en-US" sz="1760" dirty="0">
                <a:latin typeface="Arial" panose="020B0604020202020204" pitchFamily="34" charset="0"/>
                <a:cs typeface="Arial" panose="020B0604020202020204" pitchFamily="34" charset="0"/>
              </a:rPr>
              <a:t>: Knowledge and understanding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demonstrate knowledge and understanding of facts, terms, concepts, conventions, theories and techniques commonly applied to or used as part of business </a:t>
            </a:r>
            <a:r>
              <a:rPr lang="en-US" sz="1760" dirty="0" err="1">
                <a:latin typeface="Arial" panose="020B0604020202020204" pitchFamily="34" charset="0"/>
                <a:cs typeface="Arial" panose="020B0604020202020204" pitchFamily="34" charset="0"/>
              </a:rPr>
              <a:t>behaviour</a:t>
            </a:r>
            <a:r>
              <a:rPr lang="en-US" sz="1760" dirty="0">
                <a:latin typeface="Arial" panose="020B0604020202020204" pitchFamily="34" charset="0"/>
                <a:cs typeface="Arial" panose="020B0604020202020204" pitchFamily="34" charset="0"/>
              </a:rPr>
              <a:t>.</a:t>
            </a:r>
          </a:p>
          <a:p>
            <a:pPr marL="228600" indent="-228600"/>
            <a:r>
              <a:rPr lang="en-US" sz="1760" b="1" dirty="0">
                <a:latin typeface="Arial" panose="020B0604020202020204" pitchFamily="34" charset="0"/>
                <a:cs typeface="Arial" panose="020B0604020202020204" pitchFamily="34" charset="0"/>
              </a:rPr>
              <a:t>AO2</a:t>
            </a:r>
            <a:r>
              <a:rPr lang="en-US" sz="1760" dirty="0">
                <a:latin typeface="Arial" panose="020B0604020202020204" pitchFamily="34" charset="0"/>
                <a:cs typeface="Arial" panose="020B0604020202020204" pitchFamily="34" charset="0"/>
              </a:rPr>
              <a:t>: Application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apply their knowledge and understanding of facts, terms, concepts, conventions, theories and techniques.</a:t>
            </a:r>
          </a:p>
          <a:p>
            <a:pPr marL="228600" indent="-228600"/>
            <a:r>
              <a:rPr lang="en-US" sz="1760" b="1" dirty="0">
                <a:latin typeface="Arial" panose="020B0604020202020204" pitchFamily="34" charset="0"/>
                <a:cs typeface="Arial" panose="020B0604020202020204" pitchFamily="34" charset="0"/>
              </a:rPr>
              <a:t>AO3</a:t>
            </a:r>
            <a:r>
              <a:rPr lang="en-US" sz="1760" dirty="0">
                <a:latin typeface="Arial" panose="020B0604020202020204" pitchFamily="34" charset="0"/>
                <a:cs typeface="Arial" panose="020B0604020202020204" pitchFamily="34" charset="0"/>
              </a:rPr>
              <a:t>: Analysis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distinguish between evidence and opinion in a business context </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order, analyse and interpret information in narrative, numerical and graphical forms, using appropriate techniques.</a:t>
            </a:r>
          </a:p>
          <a:p>
            <a:pPr marL="228600" indent="-228600"/>
            <a:r>
              <a:rPr lang="en-US" sz="1760" b="1" dirty="0">
                <a:latin typeface="Arial" panose="020B0604020202020204" pitchFamily="34" charset="0"/>
                <a:cs typeface="Arial" panose="020B0604020202020204" pitchFamily="34" charset="0"/>
              </a:rPr>
              <a:t>AO4</a:t>
            </a:r>
            <a:r>
              <a:rPr lang="en-US" sz="1760" dirty="0">
                <a:latin typeface="Arial" panose="020B0604020202020204" pitchFamily="34" charset="0"/>
                <a:cs typeface="Arial" panose="020B0604020202020204" pitchFamily="34" charset="0"/>
              </a:rPr>
              <a:t>: Evaluation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present reasoned explanations, develop arguments, understand implications and draw inferences</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make judgements, recommendations and decisions.</a:t>
            </a:r>
            <a:endParaRPr lang="en-GB" sz="1760" dirty="0">
              <a:latin typeface="Arial" panose="020B0604020202020204" pitchFamily="34" charset="0"/>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000" dirty="0" smtClean="0"/>
              <a:t>1.4.5 – Types of Organisation – Public Limited Company – Case Study</a:t>
            </a:r>
            <a:endParaRPr lang="en-GB" sz="2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532513819"/>
              </p:ext>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Mehmed and Marta decided to convert the company into a public one – Express Taxi and Bus PLC. By selling shares in the company they not only raised the capital they needed but they had also become very rich. They were elected as directors at the first AGM for the new plc. The expansion into buying the </a:t>
            </a:r>
            <a:r>
              <a:rPr lang="en-US" sz="1700" dirty="0" err="1" smtClean="0">
                <a:latin typeface="Calibri" panose="020F0502020204030204" pitchFamily="34" charset="0"/>
              </a:rPr>
              <a:t>privatised</a:t>
            </a:r>
            <a:r>
              <a:rPr lang="en-US" sz="1700" dirty="0" smtClean="0">
                <a:latin typeface="Calibri" panose="020F0502020204030204" pitchFamily="34" charset="0"/>
              </a:rPr>
              <a:t> bus companies was successful – at first. Profits rose and management salaries did too. However the new bus competitors were forcing the bus fares down. Profits started to fall. The accounts published last year showed the lowest profits for 3 years.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Mehmed and Marta were voted off the Board of Directors. They no longer had a majority of the shares – when it was a private company they owned 50% of the shared each. Since ‘going public’ they owned only 20% of the total shares issues and lost control of their business. The new directors owned few shares, they cut dividends to shareholders and announced a new expansion plan to increase profits.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Mehmed and Marta are rich but no longer control their business. Mehmed missed being in control, he was thinking of setting up his own business by buying a luxury hotel and plans to operate as a Sole Trader.</a:t>
            </a:r>
          </a:p>
        </p:txBody>
      </p:sp>
    </p:spTree>
    <p:extLst>
      <p:ext uri="{BB962C8B-B14F-4D97-AF65-F5344CB8AC3E}">
        <p14:creationId xmlns:p14="http://schemas.microsoft.com/office/powerpoint/2010/main" val="1988289225"/>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30166" y="662133"/>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150" dirty="0" smtClean="0"/>
              <a:t>1.4.5 – Types of Organisation – Public Limited Company - Revision</a:t>
            </a:r>
            <a:endParaRPr lang="en-GB" sz="2150" b="1" dirty="0" smtClean="0"/>
          </a:p>
        </p:txBody>
      </p:sp>
      <p:sp>
        <p:nvSpPr>
          <p:cNvPr id="8" name="Rectangle 7"/>
          <p:cNvSpPr/>
          <p:nvPr/>
        </p:nvSpPr>
        <p:spPr>
          <a:xfrm>
            <a:off x="323528" y="1196752"/>
            <a:ext cx="8496944" cy="923330"/>
          </a:xfrm>
          <a:prstGeom prst="rect">
            <a:avLst/>
          </a:prstGeom>
          <a:solidFill>
            <a:schemeClr val="tx2">
              <a:lumMod val="20000"/>
              <a:lumOff val="80000"/>
            </a:schemeClr>
          </a:solidFill>
          <a:ln w="38100">
            <a:solidFill>
              <a:srgbClr val="C00000"/>
            </a:solidFill>
          </a:ln>
          <a:effectLst>
            <a:outerShdw blurRad="152400" dist="50800" dir="5400000" sx="102000" sy="102000" algn="ctr" rotWithShape="0">
              <a:srgbClr val="000000">
                <a:alpha val="43137"/>
              </a:srgbClr>
            </a:outerShdw>
          </a:effectLst>
        </p:spPr>
        <p:txBody>
          <a:bodyPr wrap="square">
            <a:spAutoFit/>
          </a:bodyPr>
          <a:lstStyle/>
          <a:p>
            <a:pPr>
              <a:buClr>
                <a:srgbClr val="00B050"/>
              </a:buClr>
            </a:pPr>
            <a:r>
              <a:rPr lang="en-US" b="1" dirty="0" smtClean="0">
                <a:latin typeface="Calibri" panose="020F0502020204030204" pitchFamily="34" charset="0"/>
              </a:rPr>
              <a:t>Success Tips – </a:t>
            </a:r>
            <a:r>
              <a:rPr lang="en-US" dirty="0" smtClean="0">
                <a:latin typeface="Calibri" panose="020F0502020204030204" pitchFamily="34" charset="0"/>
              </a:rPr>
              <a:t>When answering questions that refer to “companies” then the business must either be a Private limited Company to Public Limited Company. The term “companies” should not be used when referring to sole traders or partnerships.</a:t>
            </a:r>
          </a:p>
        </p:txBody>
      </p:sp>
      <p:grpSp>
        <p:nvGrpSpPr>
          <p:cNvPr id="7" name="Group 6"/>
          <p:cNvGrpSpPr/>
          <p:nvPr/>
        </p:nvGrpSpPr>
        <p:grpSpPr>
          <a:xfrm>
            <a:off x="395537" y="5281311"/>
            <a:ext cx="3596454" cy="1278542"/>
            <a:chOff x="-589982" y="4756187"/>
            <a:chExt cx="5147866" cy="1830063"/>
          </a:xfrm>
        </p:grpSpPr>
        <p:sp>
          <p:nvSpPr>
            <p:cNvPr id="9" name="Rounded Rectangle 8"/>
            <p:cNvSpPr/>
            <p:nvPr/>
          </p:nvSpPr>
          <p:spPr>
            <a:xfrm>
              <a:off x="-589982" y="5712314"/>
              <a:ext cx="1752195" cy="873936"/>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Legal Formalities</a:t>
              </a:r>
              <a:endParaRPr lang="en-US" dirty="0">
                <a:latin typeface="Calibri" panose="020F0502020204030204" pitchFamily="34" charset="0"/>
              </a:endParaRPr>
            </a:p>
          </p:txBody>
        </p:sp>
        <p:cxnSp>
          <p:nvCxnSpPr>
            <p:cNvPr id="10" name="Straight Arrow Connector 9"/>
            <p:cNvCxnSpPr>
              <a:stCxn id="31" idx="1"/>
              <a:endCxn id="9" idx="0"/>
            </p:cNvCxnSpPr>
            <p:nvPr/>
          </p:nvCxnSpPr>
          <p:spPr>
            <a:xfrm flipH="1">
              <a:off x="286115" y="4756187"/>
              <a:ext cx="4271769" cy="95612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2031006" y="5477437"/>
            <a:ext cx="2640129" cy="1033650"/>
            <a:chOff x="1507284" y="5031554"/>
            <a:chExt cx="2833959" cy="1479540"/>
          </a:xfrm>
        </p:grpSpPr>
        <p:sp>
          <p:nvSpPr>
            <p:cNvPr id="12" name="Rounded Rectangle 11"/>
            <p:cNvSpPr/>
            <p:nvPr/>
          </p:nvSpPr>
          <p:spPr>
            <a:xfrm>
              <a:off x="1507284" y="5706934"/>
              <a:ext cx="2560660" cy="804160"/>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Disclosure of accounts and other information</a:t>
              </a:r>
              <a:endParaRPr lang="en-US" dirty="0">
                <a:latin typeface="Calibri" panose="020F0502020204030204" pitchFamily="34" charset="0"/>
              </a:endParaRPr>
            </a:p>
          </p:txBody>
        </p:sp>
        <p:cxnSp>
          <p:nvCxnSpPr>
            <p:cNvPr id="13" name="Straight Arrow Connector 12"/>
            <p:cNvCxnSpPr>
              <a:stCxn id="31" idx="2"/>
              <a:endCxn id="12" idx="0"/>
            </p:cNvCxnSpPr>
            <p:nvPr/>
          </p:nvCxnSpPr>
          <p:spPr>
            <a:xfrm flipH="1">
              <a:off x="2787614" y="5031554"/>
              <a:ext cx="1553629" cy="6753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4671134" y="5477439"/>
            <a:ext cx="2350357" cy="1082415"/>
            <a:chOff x="4113112" y="5084856"/>
            <a:chExt cx="3364242" cy="1549332"/>
          </a:xfrm>
        </p:grpSpPr>
        <p:sp>
          <p:nvSpPr>
            <p:cNvPr id="15" name="Rounded Rectangle 14"/>
            <p:cNvSpPr/>
            <p:nvPr/>
          </p:nvSpPr>
          <p:spPr>
            <a:xfrm>
              <a:off x="4262264" y="5760249"/>
              <a:ext cx="3215090" cy="87393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Divorce between ownership and control</a:t>
              </a:r>
              <a:endParaRPr lang="en-US" dirty="0">
                <a:latin typeface="Calibri" panose="020F0502020204030204" pitchFamily="34" charset="0"/>
              </a:endParaRPr>
            </a:p>
          </p:txBody>
        </p:sp>
        <p:cxnSp>
          <p:nvCxnSpPr>
            <p:cNvPr id="16" name="Straight Arrow Connector 15"/>
            <p:cNvCxnSpPr>
              <a:stCxn id="31" idx="2"/>
              <a:endCxn id="15" idx="0"/>
            </p:cNvCxnSpPr>
            <p:nvPr/>
          </p:nvCxnSpPr>
          <p:spPr>
            <a:xfrm>
              <a:off x="4113112" y="5084856"/>
              <a:ext cx="1756698" cy="6753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395536" y="3165737"/>
            <a:ext cx="3822837" cy="695311"/>
            <a:chOff x="-1142048" y="3139171"/>
            <a:chExt cx="5471907" cy="995251"/>
          </a:xfrm>
        </p:grpSpPr>
        <p:sp>
          <p:nvSpPr>
            <p:cNvPr id="21" name="Rounded Rectangle 20"/>
            <p:cNvSpPr/>
            <p:nvPr/>
          </p:nvSpPr>
          <p:spPr>
            <a:xfrm>
              <a:off x="-1142048" y="3139171"/>
              <a:ext cx="2340968" cy="995251"/>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Can sell shares to public</a:t>
              </a:r>
              <a:endParaRPr lang="en-US" dirty="0">
                <a:latin typeface="Calibri" panose="020F0502020204030204" pitchFamily="34" charset="0"/>
              </a:endParaRPr>
            </a:p>
          </p:txBody>
        </p:sp>
        <p:cxnSp>
          <p:nvCxnSpPr>
            <p:cNvPr id="22" name="Straight Arrow Connector 21"/>
            <p:cNvCxnSpPr>
              <a:stCxn id="28" idx="1"/>
              <a:endCxn id="21" idx="3"/>
            </p:cNvCxnSpPr>
            <p:nvPr/>
          </p:nvCxnSpPr>
          <p:spPr>
            <a:xfrm flipH="1" flipV="1">
              <a:off x="1198920" y="3636797"/>
              <a:ext cx="3130939" cy="16790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1619672" y="2397972"/>
            <a:ext cx="3096344" cy="1103036"/>
            <a:chOff x="330590" y="2112096"/>
            <a:chExt cx="4432021" cy="1578855"/>
          </a:xfrm>
        </p:grpSpPr>
        <p:sp>
          <p:nvSpPr>
            <p:cNvPr id="24" name="Rounded Rectangle 23"/>
            <p:cNvSpPr/>
            <p:nvPr/>
          </p:nvSpPr>
          <p:spPr>
            <a:xfrm>
              <a:off x="330590" y="2112096"/>
              <a:ext cx="4432021" cy="96043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Rapid expansion possible, specialist managers appointed</a:t>
              </a:r>
              <a:endParaRPr lang="en-US" dirty="0">
                <a:latin typeface="Calibri" panose="020F0502020204030204" pitchFamily="34" charset="0"/>
              </a:endParaRPr>
            </a:p>
          </p:txBody>
        </p:sp>
        <p:cxnSp>
          <p:nvCxnSpPr>
            <p:cNvPr id="26" name="Straight Arrow Connector 25"/>
            <p:cNvCxnSpPr>
              <a:stCxn id="28" idx="0"/>
              <a:endCxn id="24" idx="2"/>
            </p:cNvCxnSpPr>
            <p:nvPr/>
          </p:nvCxnSpPr>
          <p:spPr>
            <a:xfrm flipH="1" flipV="1">
              <a:off x="2546601" y="3072530"/>
              <a:ext cx="2151771" cy="61842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3347865" y="3501008"/>
            <a:ext cx="2664295" cy="1976430"/>
            <a:chOff x="2713911" y="3060680"/>
            <a:chExt cx="3813599" cy="2539762"/>
          </a:xfrm>
        </p:grpSpPr>
        <p:sp>
          <p:nvSpPr>
            <p:cNvPr id="28" name="Rounded Rectangle 27"/>
            <p:cNvSpPr/>
            <p:nvPr/>
          </p:nvSpPr>
          <p:spPr>
            <a:xfrm>
              <a:off x="3959932" y="3060680"/>
              <a:ext cx="1296144" cy="33330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Benefits</a:t>
              </a:r>
              <a:endParaRPr lang="en-US" b="1" dirty="0">
                <a:latin typeface="Calibri" panose="020F0502020204030204" pitchFamily="34" charset="0"/>
              </a:endParaRPr>
            </a:p>
          </p:txBody>
        </p:sp>
        <p:cxnSp>
          <p:nvCxnSpPr>
            <p:cNvPr id="29" name="Straight Arrow Connector 28"/>
            <p:cNvCxnSpPr>
              <a:stCxn id="30" idx="0"/>
              <a:endCxn id="28" idx="2"/>
            </p:cNvCxnSpPr>
            <p:nvPr/>
          </p:nvCxnSpPr>
          <p:spPr>
            <a:xfrm flipH="1" flipV="1">
              <a:off x="4608005" y="3393986"/>
              <a:ext cx="12706" cy="515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2713911" y="3909386"/>
              <a:ext cx="3813599" cy="724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PUBLIC LIMITED COMPANIES</a:t>
              </a:r>
              <a:endParaRPr lang="en-US" sz="2000" b="1" dirty="0">
                <a:latin typeface="Calibri" panose="020F0502020204030204" pitchFamily="34" charset="0"/>
              </a:endParaRPr>
            </a:p>
          </p:txBody>
        </p:sp>
        <p:sp>
          <p:nvSpPr>
            <p:cNvPr id="31" name="Rounded Rectangle 30"/>
            <p:cNvSpPr/>
            <p:nvPr/>
          </p:nvSpPr>
          <p:spPr>
            <a:xfrm>
              <a:off x="3635895" y="5096386"/>
              <a:ext cx="1944216" cy="50405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Limitations</a:t>
              </a:r>
              <a:endParaRPr lang="en-US" b="1" dirty="0">
                <a:latin typeface="Calibri" panose="020F0502020204030204" pitchFamily="34" charset="0"/>
              </a:endParaRPr>
            </a:p>
          </p:txBody>
        </p:sp>
        <p:cxnSp>
          <p:nvCxnSpPr>
            <p:cNvPr id="33" name="Straight Arrow Connector 32"/>
            <p:cNvCxnSpPr>
              <a:stCxn id="30" idx="2"/>
              <a:endCxn id="31" idx="0"/>
            </p:cNvCxnSpPr>
            <p:nvPr/>
          </p:nvCxnSpPr>
          <p:spPr>
            <a:xfrm flipH="1">
              <a:off x="4608003" y="4633725"/>
              <a:ext cx="12708" cy="4626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7695471" y="3836698"/>
            <a:ext cx="764961" cy="369332"/>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dirty="0" smtClean="0"/>
              <a:t>Start</a:t>
            </a:r>
            <a:endParaRPr lang="en-US" sz="1600" dirty="0"/>
          </a:p>
        </p:txBody>
      </p:sp>
      <p:grpSp>
        <p:nvGrpSpPr>
          <p:cNvPr id="35" name="Group 34"/>
          <p:cNvGrpSpPr/>
          <p:nvPr/>
        </p:nvGrpSpPr>
        <p:grpSpPr>
          <a:xfrm>
            <a:off x="5350280" y="5281312"/>
            <a:ext cx="3326182" cy="1217288"/>
            <a:chOff x="4335798" y="4874103"/>
            <a:chExt cx="4521867" cy="1657267"/>
          </a:xfrm>
        </p:grpSpPr>
        <p:sp>
          <p:nvSpPr>
            <p:cNvPr id="36" name="Rounded Rectangle 35"/>
            <p:cNvSpPr/>
            <p:nvPr/>
          </p:nvSpPr>
          <p:spPr>
            <a:xfrm>
              <a:off x="6953917" y="5783493"/>
              <a:ext cx="1903748" cy="747877"/>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Expensive to ‘Go Public’</a:t>
              </a:r>
              <a:endParaRPr lang="en-US" dirty="0">
                <a:latin typeface="Calibri" panose="020F0502020204030204" pitchFamily="34" charset="0"/>
              </a:endParaRPr>
            </a:p>
          </p:txBody>
        </p:sp>
        <p:cxnSp>
          <p:nvCxnSpPr>
            <p:cNvPr id="37" name="Straight Arrow Connector 36"/>
            <p:cNvCxnSpPr>
              <a:stCxn id="31" idx="3"/>
              <a:endCxn id="36" idx="0"/>
            </p:cNvCxnSpPr>
            <p:nvPr/>
          </p:nvCxnSpPr>
          <p:spPr>
            <a:xfrm>
              <a:off x="4335798" y="4874103"/>
              <a:ext cx="3569994" cy="9093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4671136" y="2404675"/>
            <a:ext cx="2133112" cy="1096333"/>
            <a:chOff x="4532911" y="2216825"/>
            <a:chExt cx="2194877" cy="2440107"/>
          </a:xfrm>
        </p:grpSpPr>
        <p:sp>
          <p:nvSpPr>
            <p:cNvPr id="39" name="Rounded Rectangle 38"/>
            <p:cNvSpPr/>
            <p:nvPr/>
          </p:nvSpPr>
          <p:spPr>
            <a:xfrm>
              <a:off x="5023649" y="2216825"/>
              <a:ext cx="1704139" cy="837426"/>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Limited liability</a:t>
              </a:r>
              <a:endParaRPr lang="en-US" dirty="0">
                <a:latin typeface="Calibri" panose="020F0502020204030204" pitchFamily="34" charset="0"/>
              </a:endParaRPr>
            </a:p>
          </p:txBody>
        </p:sp>
        <p:cxnSp>
          <p:nvCxnSpPr>
            <p:cNvPr id="40" name="Straight Arrow Connector 39"/>
            <p:cNvCxnSpPr>
              <a:stCxn id="28" idx="0"/>
              <a:endCxn id="39" idx="2"/>
            </p:cNvCxnSpPr>
            <p:nvPr/>
          </p:nvCxnSpPr>
          <p:spPr>
            <a:xfrm flipV="1">
              <a:off x="4532911" y="3054251"/>
              <a:ext cx="1342807" cy="160268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5123898" y="2420888"/>
            <a:ext cx="3552559" cy="1209809"/>
            <a:chOff x="4024216" y="1775450"/>
            <a:chExt cx="4723442" cy="3027166"/>
          </a:xfrm>
        </p:grpSpPr>
        <p:sp>
          <p:nvSpPr>
            <p:cNvPr id="42" name="Rounded Rectangle 41"/>
            <p:cNvSpPr/>
            <p:nvPr/>
          </p:nvSpPr>
          <p:spPr>
            <a:xfrm>
              <a:off x="7120058" y="1775450"/>
              <a:ext cx="1627600" cy="876495"/>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Continuity</a:t>
              </a:r>
              <a:endParaRPr lang="en-US" dirty="0">
                <a:latin typeface="Calibri" panose="020F0502020204030204" pitchFamily="34" charset="0"/>
              </a:endParaRPr>
            </a:p>
          </p:txBody>
        </p:sp>
        <p:cxnSp>
          <p:nvCxnSpPr>
            <p:cNvPr id="43" name="Straight Arrow Connector 42"/>
            <p:cNvCxnSpPr>
              <a:stCxn id="28" idx="3"/>
              <a:endCxn id="42" idx="1"/>
            </p:cNvCxnSpPr>
            <p:nvPr/>
          </p:nvCxnSpPr>
          <p:spPr>
            <a:xfrm flipV="1">
              <a:off x="4024216" y="2213698"/>
              <a:ext cx="3095842" cy="25889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376124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nextCondLst>
                <p:cond evt="onClick" delay="0">
                  <p:tgtEl>
                    <p:spTgt spid="3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53223"/>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100" dirty="0" smtClean="0"/>
              <a:t>1.4.5 – Types of Organisation – Public Limited Company – Activity</a:t>
            </a:r>
            <a:endParaRPr lang="en-GB" sz="2100" b="1" dirty="0" smtClean="0"/>
          </a:p>
        </p:txBody>
      </p:sp>
      <p:sp>
        <p:nvSpPr>
          <p:cNvPr id="8" name="Rectangle 7"/>
          <p:cNvSpPr/>
          <p:nvPr/>
        </p:nvSpPr>
        <p:spPr>
          <a:xfrm>
            <a:off x="323528" y="1124744"/>
            <a:ext cx="8496944" cy="297004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b="1" dirty="0" smtClean="0">
                <a:latin typeface="Calibri" panose="020F0502020204030204" pitchFamily="34" charset="0"/>
              </a:rPr>
              <a:t>Activity 4.3</a:t>
            </a:r>
            <a:endParaRPr lang="en-US" dirty="0">
              <a:latin typeface="Calibri" panose="020F0502020204030204" pitchFamily="34" charset="0"/>
            </a:endParaRP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How does the existence of limited liability benefit an individual shareholder?</a:t>
            </a: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Does limited liability make it easier or more difficult for companies to attract new shareholders? Explain your answer.</a:t>
            </a: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Explain why a Sole trader might not want to convert the business into a partnership.</a:t>
            </a: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It is possible to convert a Public Limited Company back into a Private Limited Company. This is done by individuals buying up a majority of the shares. Richard Branson did this several years ago with the Virgin group. Why might Mehmed and Marta have wanted to do this with the Express Taxi and Bus Company.</a:t>
            </a:r>
          </a:p>
          <a:p>
            <a:pPr>
              <a:buClr>
                <a:srgbClr val="00B050"/>
              </a:buClr>
            </a:pPr>
            <a:endParaRPr lang="en-US" sz="700" dirty="0" smtClean="0">
              <a:solidFill>
                <a:srgbClr val="FF0000"/>
              </a:solidFill>
              <a:latin typeface="Calibri" panose="020F0502020204030204" pitchFamily="34" charset="0"/>
            </a:endParaRPr>
          </a:p>
          <a:p>
            <a:pPr>
              <a:buClr>
                <a:srgbClr val="00B050"/>
              </a:buClr>
            </a:pPr>
            <a:r>
              <a:rPr lang="en-US" b="1" dirty="0" smtClean="0">
                <a:latin typeface="Calibri" panose="020F0502020204030204" pitchFamily="34" charset="0"/>
              </a:rPr>
              <a:t>Risk, Ownership and Limited Liability - Summary</a:t>
            </a:r>
          </a:p>
        </p:txBody>
      </p:sp>
      <p:graphicFrame>
        <p:nvGraphicFramePr>
          <p:cNvPr id="2" name="Table 1"/>
          <p:cNvGraphicFramePr>
            <a:graphicFrameLocks noGrp="1"/>
          </p:cNvGraphicFramePr>
          <p:nvPr>
            <p:extLst>
              <p:ext uri="{D42A27DB-BD31-4B8C-83A1-F6EECF244321}">
                <p14:modId xmlns:p14="http://schemas.microsoft.com/office/powerpoint/2010/main" val="867862767"/>
              </p:ext>
            </p:extLst>
          </p:nvPr>
        </p:nvGraphicFramePr>
        <p:xfrm>
          <a:off x="323523" y="4149080"/>
          <a:ext cx="8496948" cy="2377440"/>
        </p:xfrm>
        <a:graphic>
          <a:graphicData uri="http://schemas.openxmlformats.org/drawingml/2006/table">
            <a:tbl>
              <a:tblPr firstRow="1" bandRow="1">
                <a:tableStyleId>{5C22544A-7EE6-4342-B048-85BDC9FD1C3A}</a:tableStyleId>
              </a:tblPr>
              <a:tblGrid>
                <a:gridCol w="1510647"/>
                <a:gridCol w="2832456"/>
                <a:gridCol w="2549210"/>
                <a:gridCol w="1604635"/>
              </a:tblGrid>
              <a:tr h="201622">
                <a:tc>
                  <a:txBody>
                    <a:bodyPr/>
                    <a:lstStyle/>
                    <a:p>
                      <a:r>
                        <a:rPr lang="en-US" sz="1400" dirty="0" smtClean="0">
                          <a:latin typeface="Arial" panose="020B0604020202020204" pitchFamily="34" charset="0"/>
                          <a:cs typeface="Arial" panose="020B0604020202020204" pitchFamily="34" charset="0"/>
                        </a:rPr>
                        <a:t>Business Organisation</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Risk</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Ownership</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Limited Liability</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Sole Trader</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Carried by Sole trader</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One</a:t>
                      </a:r>
                      <a:r>
                        <a:rPr lang="en-US" sz="1400" baseline="0" dirty="0" smtClean="0">
                          <a:latin typeface="Arial" panose="020B0604020202020204" pitchFamily="34" charset="0"/>
                          <a:cs typeface="Arial" panose="020B0604020202020204" pitchFamily="34" charset="0"/>
                        </a:rPr>
                        <a:t> person</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No</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Partnership</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Carried by all Partners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Several partners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No</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Private Limited Company</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up to their</a:t>
                      </a:r>
                      <a:r>
                        <a:rPr lang="en-US" sz="1400" baseline="0" dirty="0" smtClean="0">
                          <a:latin typeface="Arial" panose="020B0604020202020204" pitchFamily="34" charset="0"/>
                          <a:cs typeface="Arial" panose="020B0604020202020204" pitchFamily="34" charset="0"/>
                        </a:rPr>
                        <a:t> original investment</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 may be few or many but shares cannot be sold to the public.</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Yes</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Public Limited Company</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up to their</a:t>
                      </a:r>
                      <a:r>
                        <a:rPr lang="en-US" sz="1400" baseline="0" dirty="0" smtClean="0">
                          <a:latin typeface="Arial" panose="020B0604020202020204" pitchFamily="34" charset="0"/>
                          <a:cs typeface="Arial" panose="020B0604020202020204" pitchFamily="34" charset="0"/>
                        </a:rPr>
                        <a:t> original investment</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 many</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Yes</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306490876"/>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77467"/>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45</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400" dirty="0" smtClean="0"/>
              <a:t>1.4.6 – Types of Organisation – Other Private Sector Firms</a:t>
            </a:r>
            <a:endParaRPr lang="en-GB" sz="2400" b="1" dirty="0" smtClean="0"/>
          </a:p>
        </p:txBody>
      </p:sp>
      <p:sp>
        <p:nvSpPr>
          <p:cNvPr id="8" name="Rectangle 7"/>
          <p:cNvSpPr/>
          <p:nvPr/>
        </p:nvSpPr>
        <p:spPr>
          <a:xfrm>
            <a:off x="323528" y="1124744"/>
            <a:ext cx="6696744" cy="203132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smtClean="0">
                <a:latin typeface="Calibri" panose="020F0502020204030204" pitchFamily="34" charset="0"/>
              </a:rPr>
              <a:t>Joint Ventures – </a:t>
            </a:r>
            <a:r>
              <a:rPr lang="en-US" sz="2100" dirty="0" smtClean="0">
                <a:latin typeface="Calibri" panose="020F0502020204030204" pitchFamily="34" charset="0"/>
              </a:rPr>
              <a:t>A joint venture is when 2 or more businesses agree to start a new project together, sharing the capital, the risks and the profits. Many European companies have set up joint ventures in China with Chinese businesses, as the local managers will have good knowledge of market needs and consumer tastes.</a:t>
            </a:r>
            <a:endParaRPr lang="en-US" sz="2100" b="1" dirty="0" smtClean="0">
              <a:latin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538469114"/>
              </p:ext>
            </p:extLst>
          </p:nvPr>
        </p:nvGraphicFramePr>
        <p:xfrm>
          <a:off x="348208" y="3450456"/>
          <a:ext cx="6672064" cy="3074888"/>
        </p:xfrm>
        <a:graphic>
          <a:graphicData uri="http://schemas.openxmlformats.org/drawingml/2006/table">
            <a:tbl>
              <a:tblPr firstRow="1" bandRow="1">
                <a:tableStyleId>{5C22544A-7EE6-4342-B048-85BDC9FD1C3A}</a:tableStyleId>
              </a:tblPr>
              <a:tblGrid>
                <a:gridCol w="3100027"/>
                <a:gridCol w="3572037"/>
              </a:tblGrid>
              <a:tr h="606008">
                <a:tc>
                  <a:txBody>
                    <a:bodyPr/>
                    <a:lstStyle/>
                    <a:p>
                      <a:r>
                        <a:rPr lang="en-US" sz="1600" dirty="0" smtClean="0">
                          <a:latin typeface="Arial" panose="020B0604020202020204" pitchFamily="34" charset="0"/>
                          <a:cs typeface="Arial" panose="020B0604020202020204" pitchFamily="34" charset="0"/>
                        </a:rPr>
                        <a:t>Advantages of Joint Ventures</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Disadvantages of Joint Ventures</a:t>
                      </a:r>
                      <a:endParaRPr lang="en-GB" sz="1600" dirty="0">
                        <a:latin typeface="Arial" panose="020B0604020202020204" pitchFamily="34" charset="0"/>
                        <a:cs typeface="Arial" panose="020B0604020202020204" pitchFamily="34" charset="0"/>
                      </a:endParaRPr>
                    </a:p>
                  </a:txBody>
                  <a:tcPr/>
                </a:tc>
              </a:tr>
              <a:tr h="370840">
                <a:tc>
                  <a:txBody>
                    <a:bodyPr/>
                    <a:lstStyle/>
                    <a:p>
                      <a:r>
                        <a:rPr lang="en-US" sz="1600" dirty="0" smtClean="0">
                          <a:latin typeface="Arial" panose="020B0604020202020204" pitchFamily="34" charset="0"/>
                          <a:cs typeface="Arial" panose="020B0604020202020204" pitchFamily="34" charset="0"/>
                        </a:rPr>
                        <a:t>Sharing of costs</a:t>
                      </a:r>
                      <a:r>
                        <a:rPr lang="en-US" sz="1600" baseline="0" dirty="0" smtClean="0">
                          <a:latin typeface="Arial" panose="020B0604020202020204" pitchFamily="34" charset="0"/>
                          <a:cs typeface="Arial" panose="020B0604020202020204" pitchFamily="34" charset="0"/>
                        </a:rPr>
                        <a:t> – very important for expensive projects such as new aircraft.</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If the new project is successful, then the profits have to be shared with the joint venture partner.</a:t>
                      </a:r>
                      <a:endParaRPr lang="en-GB" sz="1600" dirty="0">
                        <a:latin typeface="Arial" panose="020B0604020202020204" pitchFamily="34" charset="0"/>
                        <a:cs typeface="Arial" panose="020B0604020202020204" pitchFamily="34" charset="0"/>
                      </a:endParaRPr>
                    </a:p>
                  </a:txBody>
                  <a:tcPr/>
                </a:tc>
              </a:tr>
              <a:tr h="649259">
                <a:tc>
                  <a:txBody>
                    <a:bodyPr/>
                    <a:lstStyle/>
                    <a:p>
                      <a:r>
                        <a:rPr lang="en-US" sz="1600" dirty="0" smtClean="0">
                          <a:latin typeface="Arial" panose="020B0604020202020204" pitchFamily="34" charset="0"/>
                          <a:cs typeface="Arial" panose="020B0604020202020204" pitchFamily="34" charset="0"/>
                        </a:rPr>
                        <a:t>Local knowledge when the joint venture company is already based in the country</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Disagreements over important decisions might occur.</a:t>
                      </a:r>
                      <a:endParaRPr lang="en-GB" sz="1600" dirty="0">
                        <a:latin typeface="Arial" panose="020B0604020202020204" pitchFamily="34" charset="0"/>
                        <a:cs typeface="Arial" panose="020B0604020202020204" pitchFamily="34" charset="0"/>
                      </a:endParaRPr>
                    </a:p>
                  </a:txBody>
                  <a:tcPr/>
                </a:tc>
              </a:tr>
              <a:tr h="370840">
                <a:tc>
                  <a:txBody>
                    <a:bodyPr/>
                    <a:lstStyle/>
                    <a:p>
                      <a:r>
                        <a:rPr lang="en-US" sz="1600" dirty="0" smtClean="0">
                          <a:latin typeface="Arial" panose="020B0604020202020204" pitchFamily="34" charset="0"/>
                          <a:cs typeface="Arial" panose="020B0604020202020204" pitchFamily="34" charset="0"/>
                        </a:rPr>
                        <a:t>Risks are shared</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The 2 joint venture partners might have different ways of running a business – different cultures.</a:t>
                      </a:r>
                      <a:endParaRPr lang="en-GB" sz="160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094619777"/>
              </p:ext>
            </p:extLst>
          </p:nvPr>
        </p:nvGraphicFramePr>
        <p:xfrm>
          <a:off x="7164288" y="1124744"/>
          <a:ext cx="1619869" cy="540151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02796">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Joint funding allowing for more investment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Skills of one with the history of another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Often it is the labour of another country that helps.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Local knowledge like building regulations, customer base, employment laws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f there is a falling out, what happens to the project.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55448" y="1159621"/>
            <a:ext cx="1485697"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334273"/>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43529"/>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46</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000" dirty="0" smtClean="0"/>
              <a:t>1.4.6 – Types of Organisation – Other Private Sector Firms – Case Study</a:t>
            </a:r>
            <a:endParaRPr lang="en-GB" sz="2000" b="1" dirty="0" smtClean="0"/>
          </a:p>
        </p:txBody>
      </p:sp>
      <p:sp>
        <p:nvSpPr>
          <p:cNvPr id="8" name="Rectangle 7"/>
          <p:cNvSpPr/>
          <p:nvPr/>
        </p:nvSpPr>
        <p:spPr>
          <a:xfrm>
            <a:off x="323528" y="1124744"/>
            <a:ext cx="6696744"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b="1" dirty="0" smtClean="0">
                <a:latin typeface="Calibri" panose="020F0502020204030204" pitchFamily="34" charset="0"/>
              </a:rPr>
              <a:t>Case Study – Walmart’s Joint Venture in India</a:t>
            </a:r>
          </a:p>
          <a:p>
            <a:pPr marL="342900" indent="-342900">
              <a:buClr>
                <a:srgbClr val="00B050"/>
              </a:buClr>
              <a:buFont typeface="Wingdings 3" panose="05040102010807070707" pitchFamily="18" charset="2"/>
              <a:buChar char=""/>
            </a:pPr>
            <a:r>
              <a:rPr lang="en-US" sz="1600" dirty="0" smtClean="0">
                <a:latin typeface="Calibri" panose="020F0502020204030204" pitchFamily="34" charset="0"/>
              </a:rPr>
              <a:t>Walmart is the world’s biggest retail business. The company wanted to enter the Indian marker for the first time in 2009.m Walmart did not set up its own stores initially as it had little knowledge of the Indian market or Indian consumers. Walmart set up a joint venture with Bharti Enterprises, one of India’s largest business groups. The joint venture set up a business called </a:t>
            </a:r>
            <a:r>
              <a:rPr lang="en-US" sz="1600" dirty="0" err="1" smtClean="0">
                <a:latin typeface="Calibri" panose="020F0502020204030204" pitchFamily="34" charset="0"/>
              </a:rPr>
              <a:t>BestPrice</a:t>
            </a:r>
            <a:r>
              <a:rPr lang="en-US" sz="1600" dirty="0" smtClean="0">
                <a:latin typeface="Calibri" panose="020F0502020204030204" pitchFamily="34" charset="0"/>
              </a:rPr>
              <a:t> Modern Wholesale which sells vegetables to hotels, restaurants and shops. One day Walmart might open their own named stores in India – as it has in many other Asian countries.</a:t>
            </a:r>
          </a:p>
          <a:p>
            <a:pPr marL="342900" indent="-342900">
              <a:buClr>
                <a:srgbClr val="00B050"/>
              </a:buClr>
              <a:buFont typeface="Wingdings 3" panose="05040102010807070707" pitchFamily="18" charset="2"/>
              <a:buChar char=""/>
            </a:pPr>
            <a:endParaRPr lang="en-US" sz="1600" dirty="0">
              <a:latin typeface="Calibri" panose="020F0502020204030204" pitchFamily="34" charset="0"/>
            </a:endParaRPr>
          </a:p>
          <a:p>
            <a:pPr marL="342900" indent="-342900">
              <a:buClr>
                <a:srgbClr val="00B050"/>
              </a:buClr>
              <a:buFont typeface="Wingdings 3" panose="05040102010807070707" pitchFamily="18" charset="2"/>
              <a:buChar char=""/>
            </a:pPr>
            <a:endParaRPr lang="en-US" sz="16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600" dirty="0">
              <a:latin typeface="Calibri" panose="020F0502020204030204" pitchFamily="34" charset="0"/>
            </a:endParaRPr>
          </a:p>
          <a:p>
            <a:pPr>
              <a:buClr>
                <a:srgbClr val="00B050"/>
              </a:buClr>
            </a:pPr>
            <a:endParaRPr lang="en-US" sz="16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600" dirty="0">
              <a:latin typeface="Calibri" panose="020F0502020204030204" pitchFamily="34" charset="0"/>
            </a:endParaRPr>
          </a:p>
          <a:p>
            <a:pPr marL="342900" indent="-342900">
              <a:buClr>
                <a:srgbClr val="00B050"/>
              </a:buClr>
              <a:buFont typeface="Wingdings 3" panose="05040102010807070707" pitchFamily="18" charset="2"/>
              <a:buChar char=""/>
            </a:pPr>
            <a:r>
              <a:rPr lang="en-US" sz="1600" b="1" dirty="0" smtClean="0">
                <a:solidFill>
                  <a:srgbClr val="FF0000"/>
                </a:solidFill>
                <a:latin typeface="Calibri" panose="020F0502020204030204" pitchFamily="34" charset="0"/>
              </a:rPr>
              <a:t>Activity 4.4 </a:t>
            </a:r>
            <a:r>
              <a:rPr lang="en-US" sz="1600" dirty="0" smtClean="0">
                <a:solidFill>
                  <a:srgbClr val="FF0000"/>
                </a:solidFill>
                <a:latin typeface="Calibri" panose="020F0502020204030204" pitchFamily="34" charset="0"/>
              </a:rPr>
              <a:t>– Read the case study above and answer the following:</a:t>
            </a:r>
          </a:p>
          <a:p>
            <a:pPr marL="519113" indent="-293688">
              <a:buClr>
                <a:srgbClr val="00B050"/>
              </a:buClr>
              <a:buFont typeface="+mj-lt"/>
              <a:buAutoNum type="alphaLcParenR"/>
            </a:pPr>
            <a:r>
              <a:rPr lang="en-US" sz="1600" dirty="0" smtClean="0">
                <a:solidFill>
                  <a:srgbClr val="FF0000"/>
                </a:solidFill>
                <a:latin typeface="Calibri" panose="020F0502020204030204" pitchFamily="34" charset="0"/>
              </a:rPr>
              <a:t>What is meant by “Joint Venture”?</a:t>
            </a:r>
          </a:p>
          <a:p>
            <a:pPr marL="519113" indent="-293688">
              <a:buClr>
                <a:srgbClr val="00B050"/>
              </a:buClr>
              <a:buFont typeface="+mj-lt"/>
              <a:buAutoNum type="alphaLcParenR"/>
            </a:pPr>
            <a:r>
              <a:rPr lang="en-US" sz="1600" dirty="0" smtClean="0">
                <a:solidFill>
                  <a:srgbClr val="FF0000"/>
                </a:solidFill>
                <a:latin typeface="Calibri" panose="020F0502020204030204" pitchFamily="34" charset="0"/>
              </a:rPr>
              <a:t>Identify and explain </a:t>
            </a:r>
            <a:r>
              <a:rPr lang="en-US" sz="1600" b="1" dirty="0" smtClean="0">
                <a:solidFill>
                  <a:srgbClr val="FF0000"/>
                </a:solidFill>
                <a:latin typeface="Calibri" panose="020F0502020204030204" pitchFamily="34" charset="0"/>
              </a:rPr>
              <a:t>2</a:t>
            </a:r>
            <a:r>
              <a:rPr lang="en-US" sz="1600" dirty="0" smtClean="0">
                <a:solidFill>
                  <a:srgbClr val="FF0000"/>
                </a:solidFill>
                <a:latin typeface="Calibri" panose="020F0502020204030204" pitchFamily="34" charset="0"/>
              </a:rPr>
              <a:t> benefits to Walmart of setting up a joint venture to enter the Indian Market.</a:t>
            </a:r>
          </a:p>
          <a:p>
            <a:pPr marL="519113" indent="-293688">
              <a:buClr>
                <a:srgbClr val="00B050"/>
              </a:buClr>
              <a:buFont typeface="+mj-lt"/>
              <a:buAutoNum type="alphaLcParenR"/>
            </a:pPr>
            <a:r>
              <a:rPr lang="en-US" sz="1600" dirty="0">
                <a:solidFill>
                  <a:srgbClr val="FF0000"/>
                </a:solidFill>
                <a:latin typeface="Calibri" panose="020F0502020204030204" pitchFamily="34" charset="0"/>
              </a:rPr>
              <a:t>Identify and explain </a:t>
            </a:r>
            <a:r>
              <a:rPr lang="en-US" sz="1600" b="1" dirty="0" smtClean="0">
                <a:solidFill>
                  <a:srgbClr val="FF0000"/>
                </a:solidFill>
                <a:latin typeface="Calibri" panose="020F0502020204030204" pitchFamily="34" charset="0"/>
              </a:rPr>
              <a:t>2 </a:t>
            </a:r>
            <a:r>
              <a:rPr lang="en-US" sz="1600" dirty="0" smtClean="0">
                <a:solidFill>
                  <a:srgbClr val="FF0000"/>
                </a:solidFill>
                <a:latin typeface="Calibri" panose="020F0502020204030204" pitchFamily="34" charset="0"/>
              </a:rPr>
              <a:t>problems that Walmart might have in the future if it opens its own stores in India.</a:t>
            </a:r>
          </a:p>
          <a:p>
            <a:pPr marL="519113" indent="-293688">
              <a:buClr>
                <a:srgbClr val="00B050"/>
              </a:buClr>
              <a:buFont typeface="+mj-lt"/>
              <a:buAutoNum type="alphaLcParenR"/>
            </a:pPr>
            <a:r>
              <a:rPr lang="en-US" sz="1600" dirty="0" smtClean="0">
                <a:solidFill>
                  <a:srgbClr val="FF0000"/>
                </a:solidFill>
                <a:latin typeface="Calibri" panose="020F0502020204030204" pitchFamily="34" charset="0"/>
              </a:rPr>
              <a:t>Extension – What issues might arise of Walmart open a store in your country.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6290" y="3467254"/>
            <a:ext cx="2592288" cy="1113874"/>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3710" y="3467254"/>
            <a:ext cx="1976228" cy="1113874"/>
          </a:xfrm>
          <a:prstGeom prst="rect">
            <a:avLst/>
          </a:prstGeom>
          <a:effectLst>
            <a:outerShdw blurRad="50800" dist="38100" dir="2700000" algn="tl" rotWithShape="0">
              <a:prstClr val="black">
                <a:alpha val="40000"/>
              </a:prst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3467254"/>
            <a:ext cx="1627630" cy="1086068"/>
          </a:xfrm>
          <a:prstGeom prst="rect">
            <a:avLst/>
          </a:prstGeom>
          <a:effectLst>
            <a:outerShdw blurRad="50800" dist="38100" dir="2700000" algn="tl" rotWithShape="0">
              <a:prstClr val="black">
                <a:alpha val="40000"/>
              </a:prstClr>
            </a:outerShdw>
          </a:effectLst>
        </p:spPr>
      </p:pic>
      <p:graphicFrame>
        <p:nvGraphicFramePr>
          <p:cNvPr id="10" name="Table 9"/>
          <p:cNvGraphicFramePr>
            <a:graphicFrameLocks noGrp="1"/>
          </p:cNvGraphicFramePr>
          <p:nvPr>
            <p:extLst>
              <p:ext uri="{D42A27DB-BD31-4B8C-83A1-F6EECF244321}">
                <p14:modId xmlns:p14="http://schemas.microsoft.com/office/powerpoint/2010/main" val="2374423073"/>
              </p:ext>
            </p:extLst>
          </p:nvPr>
        </p:nvGraphicFramePr>
        <p:xfrm>
          <a:off x="7164288" y="1124744"/>
          <a:ext cx="1619869" cy="540151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02796">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6"/>
                        </a:buBlip>
                      </a:pPr>
                      <a:r>
                        <a:rPr lang="en-GB" sz="1400" baseline="0" dirty="0" smtClean="0">
                          <a:solidFill>
                            <a:srgbClr val="FF0000"/>
                          </a:solidFill>
                          <a:effectLst/>
                          <a:latin typeface="Arial" pitchFamily="34" charset="0"/>
                          <a:ea typeface="Times New Roman"/>
                          <a:cs typeface="Arial" pitchFamily="34" charset="0"/>
                        </a:rPr>
                        <a:t>Joint funding allowing for more investment</a:t>
                      </a:r>
                    </a:p>
                    <a:p>
                      <a:pPr marL="177800" indent="-177800" algn="l">
                        <a:spcAft>
                          <a:spcPts val="600"/>
                        </a:spcAft>
                        <a:buFontTx/>
                        <a:buBlip>
                          <a:blip r:embed="rId6"/>
                        </a:buBlip>
                      </a:pPr>
                      <a:r>
                        <a:rPr lang="en-GB" sz="1400" baseline="0" dirty="0" smtClean="0">
                          <a:solidFill>
                            <a:schemeClr val="tx1"/>
                          </a:solidFill>
                          <a:effectLst/>
                          <a:latin typeface="Arial" pitchFamily="34" charset="0"/>
                          <a:ea typeface="Times New Roman"/>
                          <a:cs typeface="Arial" pitchFamily="34" charset="0"/>
                        </a:rPr>
                        <a:t>Skills of one with the history of another</a:t>
                      </a:r>
                    </a:p>
                    <a:p>
                      <a:pPr marL="177800" indent="-177800" algn="l">
                        <a:spcAft>
                          <a:spcPts val="600"/>
                        </a:spcAft>
                        <a:buFontTx/>
                        <a:buBlip>
                          <a:blip r:embed="rId6"/>
                        </a:buBlip>
                      </a:pPr>
                      <a:r>
                        <a:rPr lang="en-GB" sz="1400" baseline="0" dirty="0" smtClean="0">
                          <a:solidFill>
                            <a:srgbClr val="FF0000"/>
                          </a:solidFill>
                          <a:effectLst/>
                          <a:latin typeface="Arial" pitchFamily="34" charset="0"/>
                          <a:ea typeface="Times New Roman"/>
                          <a:cs typeface="Arial" pitchFamily="34" charset="0"/>
                        </a:rPr>
                        <a:t>Often it is the labour of another country that helps.</a:t>
                      </a:r>
                    </a:p>
                    <a:p>
                      <a:pPr marL="177800" indent="-177800" algn="l">
                        <a:spcAft>
                          <a:spcPts val="600"/>
                        </a:spcAft>
                        <a:buFontTx/>
                        <a:buBlip>
                          <a:blip r:embed="rId6"/>
                        </a:buBlip>
                      </a:pPr>
                      <a:r>
                        <a:rPr lang="en-GB" sz="1400" baseline="0" dirty="0" smtClean="0">
                          <a:solidFill>
                            <a:schemeClr val="tx1"/>
                          </a:solidFill>
                          <a:effectLst/>
                          <a:latin typeface="Arial" pitchFamily="34" charset="0"/>
                          <a:ea typeface="Times New Roman"/>
                          <a:cs typeface="Arial" pitchFamily="34" charset="0"/>
                        </a:rPr>
                        <a:t>Local knowledge like building regulations, customer base, employment laws</a:t>
                      </a:r>
                    </a:p>
                    <a:p>
                      <a:pPr marL="177800" indent="-177800" algn="l">
                        <a:spcAft>
                          <a:spcPts val="600"/>
                        </a:spcAft>
                        <a:buFontTx/>
                        <a:buBlip>
                          <a:blip r:embed="rId6"/>
                        </a:buBlip>
                      </a:pPr>
                      <a:r>
                        <a:rPr lang="en-GB" sz="1400" baseline="0" dirty="0" smtClean="0">
                          <a:solidFill>
                            <a:srgbClr val="FF0000"/>
                          </a:solidFill>
                          <a:effectLst/>
                          <a:latin typeface="Arial" pitchFamily="34" charset="0"/>
                          <a:ea typeface="Times New Roman"/>
                          <a:cs typeface="Arial" pitchFamily="34" charset="0"/>
                        </a:rPr>
                        <a:t>What f there is a falling out, what happens to the project.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255448" y="1159621"/>
            <a:ext cx="1485697"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9420356"/>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638" y="653223"/>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400" dirty="0" smtClean="0"/>
              <a:t>1.4.6 – Types of Organisation – Other Private Sector Firms</a:t>
            </a:r>
            <a:endParaRPr lang="en-GB" sz="2400" b="1" dirty="0" smtClean="0"/>
          </a:p>
        </p:txBody>
      </p:sp>
      <p:sp>
        <p:nvSpPr>
          <p:cNvPr id="8" name="Rectangle 7"/>
          <p:cNvSpPr/>
          <p:nvPr/>
        </p:nvSpPr>
        <p:spPr>
          <a:xfrm>
            <a:off x="323528" y="1181651"/>
            <a:ext cx="6480720" cy="175432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b="1" dirty="0" smtClean="0">
                <a:latin typeface="Calibri" panose="020F0502020204030204" pitchFamily="34" charset="0"/>
              </a:rPr>
              <a:t>Franchising – </a:t>
            </a:r>
            <a:r>
              <a:rPr lang="en-US" dirty="0" smtClean="0">
                <a:latin typeface="Calibri" panose="020F0502020204030204" pitchFamily="34" charset="0"/>
              </a:rPr>
              <a:t>This is a very common form of business practice, the franchisor is a business with a product or service idea that it does not want to sell to consumers directly. It appoints a franchisee to use the idea or product to sell it to consumers. 2 of the best known international examples of a </a:t>
            </a:r>
            <a:r>
              <a:rPr lang="en-US" b="1" dirty="0" smtClean="0">
                <a:solidFill>
                  <a:srgbClr val="FF0000"/>
                </a:solidFill>
                <a:latin typeface="Calibri" panose="020F0502020204030204" pitchFamily="34" charset="0"/>
              </a:rPr>
              <a:t>franchise</a:t>
            </a:r>
            <a:r>
              <a:rPr lang="en-US" dirty="0" smtClean="0">
                <a:solidFill>
                  <a:srgbClr val="FF0000"/>
                </a:solidFill>
                <a:latin typeface="Calibri" panose="020F0502020204030204" pitchFamily="34" charset="0"/>
              </a:rPr>
              <a:t> </a:t>
            </a:r>
            <a:r>
              <a:rPr lang="en-US" dirty="0" smtClean="0">
                <a:latin typeface="Calibri" panose="020F0502020204030204" pitchFamily="34" charset="0"/>
              </a:rPr>
              <a:t>are McDonalds and the Body Shop.</a:t>
            </a:r>
            <a:endParaRPr lang="en-US" b="1" dirty="0" smtClean="0">
              <a:latin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43785539"/>
              </p:ext>
            </p:extLst>
          </p:nvPr>
        </p:nvGraphicFramePr>
        <p:xfrm>
          <a:off x="348208" y="2924944"/>
          <a:ext cx="6600056" cy="3565540"/>
        </p:xfrm>
        <a:graphic>
          <a:graphicData uri="http://schemas.openxmlformats.org/drawingml/2006/table">
            <a:tbl>
              <a:tblPr firstRow="1" bandRow="1">
                <a:tableStyleId>{5C22544A-7EE6-4342-B048-85BDC9FD1C3A}</a:tableStyleId>
              </a:tblPr>
              <a:tblGrid>
                <a:gridCol w="1127448"/>
                <a:gridCol w="2316251"/>
                <a:gridCol w="3156357"/>
              </a:tblGrid>
              <a:tr h="479440">
                <a:tc>
                  <a:txBody>
                    <a:bodyPr/>
                    <a:lstStyle/>
                    <a:p>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Franchiser</a:t>
                      </a:r>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Franchisee</a:t>
                      </a:r>
                      <a:endParaRPr lang="en-GB" sz="1200" dirty="0">
                        <a:latin typeface="Arial" panose="020B0604020202020204" pitchFamily="34" charset="0"/>
                        <a:cs typeface="Arial" panose="020B0604020202020204" pitchFamily="34" charset="0"/>
                      </a:endParaRPr>
                    </a:p>
                  </a:txBody>
                  <a:tcPr/>
                </a:tc>
              </a:tr>
              <a:tr h="2652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10" dirty="0" smtClean="0">
                          <a:latin typeface="Arial" panose="020B0604020202020204" pitchFamily="34" charset="0"/>
                          <a:cs typeface="Arial" panose="020B0604020202020204" pitchFamily="34" charset="0"/>
                        </a:rPr>
                        <a:t>Advantages</a:t>
                      </a:r>
                      <a:endParaRPr lang="en-GB" sz="131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310" dirty="0" smtClean="0">
                          <a:latin typeface="Arial" panose="020B0604020202020204" pitchFamily="34" charset="0"/>
                          <a:cs typeface="Arial" panose="020B0604020202020204" pitchFamily="34" charset="0"/>
                        </a:rPr>
                        <a:t>The franchisee buys the license from the franchisor</a:t>
                      </a:r>
                      <a:r>
                        <a:rPr lang="en-US" sz="1310" baseline="0" dirty="0" smtClean="0">
                          <a:latin typeface="Arial" panose="020B0604020202020204" pitchFamily="34" charset="0"/>
                          <a:cs typeface="Arial" panose="020B0604020202020204" pitchFamily="34" charset="0"/>
                        </a:rPr>
                        <a:t> to use the brand name</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Expansion of the franchised business is much faster than if the franchisor had to finance all the outlets.</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The management of the outlets is the responsibility of the franchisee</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All products sold must be gained from the franchisor</a:t>
                      </a:r>
                      <a:endParaRPr lang="en-GB" sz="131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310" dirty="0" smtClean="0">
                          <a:latin typeface="Arial" panose="020B0604020202020204" pitchFamily="34" charset="0"/>
                          <a:cs typeface="Arial" panose="020B0604020202020204" pitchFamily="34" charset="0"/>
                        </a:rPr>
                        <a:t>The chances of the business failure are</a:t>
                      </a:r>
                      <a:r>
                        <a:rPr lang="en-US" sz="1310" baseline="0" dirty="0" smtClean="0">
                          <a:latin typeface="Arial" panose="020B0604020202020204" pitchFamily="34" charset="0"/>
                          <a:cs typeface="Arial" panose="020B0604020202020204" pitchFamily="34" charset="0"/>
                        </a:rPr>
                        <a:t> much reduced because a well-known product is being sold.</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The franchisor pays for the advertising.</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All supplies are obtained from a central source – the franchisor.</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There are fewer decisions to make than with an independent business – prices, store layout and range of products will have been decided.</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Training of staff and management is provided by the franchisor.</a:t>
                      </a:r>
                    </a:p>
                    <a:p>
                      <a:pPr marL="171450" indent="-171450">
                        <a:buFont typeface="Arial" panose="020B0604020202020204" pitchFamily="34" charset="0"/>
                        <a:buChar char="•"/>
                      </a:pPr>
                      <a:r>
                        <a:rPr lang="en-US" sz="1310" dirty="0" smtClean="0">
                          <a:latin typeface="Arial" panose="020B0604020202020204" pitchFamily="34" charset="0"/>
                          <a:cs typeface="Arial" panose="020B0604020202020204" pitchFamily="34" charset="0"/>
                        </a:rPr>
                        <a:t>Banks are often willing to lend</a:t>
                      </a:r>
                      <a:r>
                        <a:rPr lang="en-US" sz="1310" baseline="0" dirty="0" smtClean="0">
                          <a:latin typeface="Arial" panose="020B0604020202020204" pitchFamily="34" charset="0"/>
                          <a:cs typeface="Arial" panose="020B0604020202020204" pitchFamily="34" charset="0"/>
                        </a:rPr>
                        <a:t> to franchisees due to relatively low risk.</a:t>
                      </a:r>
                      <a:endParaRPr lang="en-GB" sz="131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788493880"/>
              </p:ext>
            </p:extLst>
          </p:nvPr>
        </p:nvGraphicFramePr>
        <p:xfrm>
          <a:off x="7063282" y="1161875"/>
          <a:ext cx="1720875"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720875"/>
              </a:tblGrid>
              <a:tr h="402796">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Same store layout across the world</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Country wide promotions like Star Wars themes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Guaranteed consistency of layout and quality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Only local demographics and politics can affect them</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People feel safe when they see the brand logos.</a:t>
                      </a:r>
                    </a:p>
                    <a:p>
                      <a:pPr marL="177800" indent="-177800" algn="l">
                        <a:spcAft>
                          <a:spcPts val="600"/>
                        </a:spcAft>
                        <a:buFontTx/>
                        <a:buBlip>
                          <a:blip r:embed="rId3"/>
                        </a:buBlip>
                      </a:pPr>
                      <a:r>
                        <a:rPr lang="en-US" sz="1400" baseline="0" dirty="0" smtClean="0">
                          <a:solidFill>
                            <a:schemeClr val="tx1"/>
                          </a:solidFill>
                          <a:effectLst/>
                          <a:latin typeface="Arial" pitchFamily="34" charset="0"/>
                          <a:ea typeface="Times New Roman"/>
                          <a:cs typeface="Arial" pitchFamily="34" charset="0"/>
                        </a:rPr>
                        <a:t>Think of what a </a:t>
                      </a:r>
                      <a:r>
                        <a:rPr lang="en-US" sz="1400" baseline="0" dirty="0" err="1" smtClean="0">
                          <a:solidFill>
                            <a:schemeClr val="tx1"/>
                          </a:solidFill>
                          <a:effectLst/>
                          <a:latin typeface="Arial" pitchFamily="34" charset="0"/>
                          <a:ea typeface="Times New Roman"/>
                          <a:cs typeface="Arial" pitchFamily="34" charset="0"/>
                        </a:rPr>
                        <a:t>McD’s</a:t>
                      </a:r>
                      <a:r>
                        <a:rPr lang="en-US" sz="1400" baseline="0" dirty="0" smtClean="0">
                          <a:solidFill>
                            <a:schemeClr val="tx1"/>
                          </a:solidFill>
                          <a:effectLst/>
                          <a:latin typeface="Arial" pitchFamily="34" charset="0"/>
                          <a:ea typeface="Times New Roman"/>
                          <a:cs typeface="Arial" pitchFamily="34" charset="0"/>
                        </a:rPr>
                        <a:t> or Body Shop would look like in N. Korea.</a:t>
                      </a:r>
                      <a:endParaRPr lang="en-GB" sz="14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4288" y="1196752"/>
            <a:ext cx="1576858"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023198"/>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4124"/>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47</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400" dirty="0" smtClean="0"/>
              <a:t>1.4.6 – Types of Organisation – Other Private Sector Firms</a:t>
            </a:r>
            <a:endParaRPr lang="en-GB" sz="2400" b="1" dirty="0" smtClean="0"/>
          </a:p>
        </p:txBody>
      </p:sp>
      <p:sp>
        <p:nvSpPr>
          <p:cNvPr id="8" name="Rectangle 7"/>
          <p:cNvSpPr/>
          <p:nvPr/>
        </p:nvSpPr>
        <p:spPr>
          <a:xfrm>
            <a:off x="267035" y="5445224"/>
            <a:ext cx="6681228" cy="1077218"/>
          </a:xfrm>
          <a:prstGeom prst="rect">
            <a:avLst/>
          </a:prstGeom>
          <a:solidFill>
            <a:schemeClr val="tx2">
              <a:lumMod val="40000"/>
              <a:lumOff val="60000"/>
            </a:schemeClr>
          </a:solidFill>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a:spAutoFit/>
          </a:bodyPr>
          <a:lstStyle/>
          <a:p>
            <a:pPr>
              <a:buClr>
                <a:srgbClr val="00B050"/>
              </a:buClr>
            </a:pPr>
            <a:r>
              <a:rPr lang="en-US" sz="1600" b="1" dirty="0" smtClean="0">
                <a:latin typeface="Calibri" panose="020F0502020204030204" pitchFamily="34" charset="0"/>
              </a:rPr>
              <a:t>Tips for Success – </a:t>
            </a:r>
            <a:r>
              <a:rPr lang="en-US" sz="1600" dirty="0" smtClean="0">
                <a:latin typeface="Calibri" panose="020F0502020204030204" pitchFamily="34" charset="0"/>
              </a:rPr>
              <a:t>Many well known international businesses (multinational corporations) use franchising as a way of expanding into new foreign markets. The combination of a large well-known business and the local knowledge of the franchisees can lead to very successful operations.</a:t>
            </a:r>
            <a:endParaRPr lang="en-US" sz="1600" b="1" dirty="0" smtClean="0">
              <a:latin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6848536"/>
              </p:ext>
            </p:extLst>
          </p:nvPr>
        </p:nvGraphicFramePr>
        <p:xfrm>
          <a:off x="363722" y="1196752"/>
          <a:ext cx="6584541" cy="2299712"/>
        </p:xfrm>
        <a:graphic>
          <a:graphicData uri="http://schemas.openxmlformats.org/drawingml/2006/table">
            <a:tbl>
              <a:tblPr firstRow="1" bandRow="1">
                <a:tableStyleId>{5C22544A-7EE6-4342-B048-85BDC9FD1C3A}</a:tableStyleId>
              </a:tblPr>
              <a:tblGrid>
                <a:gridCol w="1443935"/>
                <a:gridCol w="1931010"/>
                <a:gridCol w="3209596"/>
              </a:tblGrid>
              <a:tr h="288032">
                <a:tc>
                  <a:txBody>
                    <a:bodyPr/>
                    <a:lstStyle/>
                    <a:p>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Franchiser</a:t>
                      </a:r>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Franchisee</a:t>
                      </a:r>
                      <a:endParaRPr lang="en-GB" sz="1200" dirty="0">
                        <a:latin typeface="Arial" panose="020B0604020202020204" pitchFamily="34" charset="0"/>
                        <a:cs typeface="Arial" panose="020B0604020202020204" pitchFamily="34" charset="0"/>
                      </a:endParaRPr>
                    </a:p>
                  </a:txBody>
                  <a:tcPr/>
                </a:tc>
              </a:tr>
              <a:tr h="265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Disadvantages</a:t>
                      </a:r>
                      <a:endParaRPr lang="en-GB" sz="140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400" dirty="0" smtClean="0">
                          <a:latin typeface="Arial" panose="020B0604020202020204" pitchFamily="34" charset="0"/>
                          <a:cs typeface="Arial" panose="020B0604020202020204" pitchFamily="34" charset="0"/>
                        </a:rPr>
                        <a:t>Poor management of</a:t>
                      </a:r>
                      <a:r>
                        <a:rPr lang="en-US" sz="1400" baseline="0" dirty="0" smtClean="0">
                          <a:latin typeface="Arial" panose="020B0604020202020204" pitchFamily="34" charset="0"/>
                          <a:cs typeface="Arial" panose="020B0604020202020204" pitchFamily="34" charset="0"/>
                        </a:rPr>
                        <a:t> one franchised outlet could lead to a bad reputation for the whole business.</a:t>
                      </a:r>
                    </a:p>
                    <a:p>
                      <a:pPr marL="171450" indent="-171450">
                        <a:buFont typeface="Arial" panose="020B0604020202020204" pitchFamily="34" charset="0"/>
                        <a:buChar char="•"/>
                      </a:pPr>
                      <a:r>
                        <a:rPr lang="en-US" sz="1400" baseline="0" dirty="0" smtClean="0">
                          <a:latin typeface="Arial" panose="020B0604020202020204" pitchFamily="34" charset="0"/>
                          <a:cs typeface="Arial" panose="020B0604020202020204" pitchFamily="34" charset="0"/>
                        </a:rPr>
                        <a:t>The franchisee keeps profits from the outlet.</a:t>
                      </a:r>
                      <a:endParaRPr lang="en-GB" sz="140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400" dirty="0" smtClean="0">
                          <a:latin typeface="Arial" panose="020B0604020202020204" pitchFamily="34" charset="0"/>
                          <a:cs typeface="Arial" panose="020B0604020202020204" pitchFamily="34" charset="0"/>
                        </a:rPr>
                        <a:t>Less independence than operating a non-franchised business.</a:t>
                      </a:r>
                    </a:p>
                    <a:p>
                      <a:pPr marL="171450" indent="-171450">
                        <a:buFont typeface="Arial" panose="020B0604020202020204" pitchFamily="34" charset="0"/>
                        <a:buChar char="•"/>
                      </a:pPr>
                      <a:r>
                        <a:rPr lang="en-US" sz="1400" dirty="0" smtClean="0">
                          <a:latin typeface="Arial" panose="020B0604020202020204" pitchFamily="34" charset="0"/>
                          <a:cs typeface="Arial" panose="020B0604020202020204" pitchFamily="34" charset="0"/>
                        </a:rPr>
                        <a:t>May be unable to make decisions that would suit</a:t>
                      </a:r>
                      <a:r>
                        <a:rPr lang="en-US" sz="1400" baseline="0" dirty="0" smtClean="0">
                          <a:latin typeface="Arial" panose="020B0604020202020204" pitchFamily="34" charset="0"/>
                          <a:cs typeface="Arial" panose="020B0604020202020204" pitchFamily="34" charset="0"/>
                        </a:rPr>
                        <a:t> the local area – e.g. new products that are not part of the range offered by the franchisor.</a:t>
                      </a:r>
                    </a:p>
                    <a:p>
                      <a:pPr marL="171450" indent="-171450">
                        <a:buFont typeface="Arial" panose="020B0604020202020204" pitchFamily="34" charset="0"/>
                        <a:buChar char="•"/>
                      </a:pPr>
                      <a:r>
                        <a:rPr lang="en-US" sz="1400" baseline="0" dirty="0" smtClean="0">
                          <a:latin typeface="Arial" panose="020B0604020202020204" pitchFamily="34" charset="0"/>
                          <a:cs typeface="Arial" panose="020B0604020202020204" pitchFamily="34" charset="0"/>
                        </a:rPr>
                        <a:t>License fee must be paid to the franchisor and possibly a percentage of the annual turnover.</a:t>
                      </a:r>
                      <a:endParaRPr lang="en-GB" sz="140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258218706"/>
              </p:ext>
            </p:extLst>
          </p:nvPr>
        </p:nvGraphicFramePr>
        <p:xfrm>
          <a:off x="7092280" y="1161875"/>
          <a:ext cx="1691877"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91877"/>
              </a:tblGrid>
              <a:tr h="402796">
                <a:tc>
                  <a:txBody>
                    <a:bodyPr/>
                    <a:lstStyle/>
                    <a:p>
                      <a:pPr>
                        <a:spcAft>
                          <a:spcPts val="0"/>
                        </a:spcAft>
                      </a:pPr>
                      <a:endParaRPr lang="en-GB" sz="13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Same store layout across the world</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Country wide promotions like Star Wars themes</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Guaranteed consistency of layout and quality</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Only local demographics and politics can affect them</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People feel safe when they see the brand logos.</a:t>
                      </a:r>
                    </a:p>
                    <a:p>
                      <a:pPr marL="177800" indent="-177800" algn="l">
                        <a:spcAft>
                          <a:spcPts val="600"/>
                        </a:spcAft>
                        <a:buFontTx/>
                        <a:buBlip>
                          <a:blip r:embed="rId3"/>
                        </a:buBlip>
                      </a:pPr>
                      <a:r>
                        <a:rPr lang="en-US" sz="1370" baseline="0" dirty="0" smtClean="0">
                          <a:solidFill>
                            <a:schemeClr val="tx1"/>
                          </a:solidFill>
                          <a:effectLst/>
                          <a:latin typeface="Arial" pitchFamily="34" charset="0"/>
                          <a:ea typeface="Times New Roman"/>
                          <a:cs typeface="Arial" pitchFamily="34" charset="0"/>
                        </a:rPr>
                        <a:t>Think of what a </a:t>
                      </a:r>
                      <a:r>
                        <a:rPr lang="en-US" sz="1370" baseline="0" dirty="0" err="1" smtClean="0">
                          <a:solidFill>
                            <a:schemeClr val="tx1"/>
                          </a:solidFill>
                          <a:effectLst/>
                          <a:latin typeface="Arial" pitchFamily="34" charset="0"/>
                          <a:ea typeface="Times New Roman"/>
                          <a:cs typeface="Arial" pitchFamily="34" charset="0"/>
                        </a:rPr>
                        <a:t>McD’s</a:t>
                      </a:r>
                      <a:r>
                        <a:rPr lang="en-US" sz="1370" baseline="0" dirty="0" smtClean="0">
                          <a:solidFill>
                            <a:schemeClr val="tx1"/>
                          </a:solidFill>
                          <a:effectLst/>
                          <a:latin typeface="Arial" pitchFamily="34" charset="0"/>
                          <a:ea typeface="Times New Roman"/>
                          <a:cs typeface="Arial" pitchFamily="34" charset="0"/>
                        </a:rPr>
                        <a:t> or Body Shop would look like in N. Korea.</a:t>
                      </a:r>
                      <a:endParaRPr lang="en-GB" sz="137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26966" y="1196752"/>
            <a:ext cx="1514180" cy="3108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6157" t="21591" r="2603" b="2652"/>
          <a:stretch/>
        </p:blipFill>
        <p:spPr>
          <a:xfrm>
            <a:off x="363724" y="3666748"/>
            <a:ext cx="2528892" cy="1565907"/>
          </a:xfrm>
          <a:prstGeom prst="rect">
            <a:avLst/>
          </a:prstGeom>
          <a:effectLst>
            <a:outerShdw blurRad="177800" dist="38100" dir="2700000" sx="102000" sy="102000" algn="tl" rotWithShape="0">
              <a:prstClr val="black">
                <a:alpha val="40000"/>
              </a:prstClr>
            </a:outerShdw>
          </a:effec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73789" y="3645024"/>
            <a:ext cx="3974474" cy="1587631"/>
          </a:xfrm>
          <a:prstGeom prst="rect">
            <a:avLst/>
          </a:prstGeom>
          <a:effectLst>
            <a:outerShdw blurRad="177800" dist="38100" dir="2700000" sx="102000" sy="102000" algn="tl" rotWithShape="0">
              <a:prstClr val="black">
                <a:alpha val="40000"/>
              </a:prstClr>
            </a:outerShdw>
          </a:effectLst>
        </p:spPr>
      </p:pic>
    </p:spTree>
    <p:extLst>
      <p:ext uri="{BB962C8B-B14F-4D97-AF65-F5344CB8AC3E}">
        <p14:creationId xmlns:p14="http://schemas.microsoft.com/office/powerpoint/2010/main" val="130096519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51182"/>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200" dirty="0" smtClean="0"/>
              <a:t>1.4.7 – Types of Organisation – Businesses in the Public Sector</a:t>
            </a:r>
            <a:endParaRPr lang="en-GB" sz="22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452920776"/>
              </p:ext>
            </p:extLst>
          </p:nvPr>
        </p:nvGraphicFramePr>
        <p:xfrm>
          <a:off x="7020272" y="1124744"/>
          <a:ext cx="1763885" cy="537103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763885"/>
              </a:tblGrid>
              <a:tr h="402796">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23360" y="1159621"/>
            <a:ext cx="1617785"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96752"/>
            <a:ext cx="6653732"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The Public Sector is a very important part of the economy of all mixed economies. The term “Public Sector” includes all businesses owned by the state and local government, public services, such as hospitals, schools and the fire services, and government departments.</a:t>
            </a:r>
          </a:p>
          <a:p>
            <a:pPr>
              <a:buClr>
                <a:srgbClr val="00B050"/>
              </a:buClr>
            </a:pPr>
            <a:r>
              <a:rPr lang="en-US" sz="2000" b="1" dirty="0" smtClean="0">
                <a:latin typeface="Calibri" panose="020F0502020204030204" pitchFamily="34" charset="0"/>
              </a:rPr>
              <a:t>Public Corporations</a:t>
            </a:r>
            <a:endParaRPr lang="en-US" sz="2000" dirty="0" smtClean="0">
              <a:latin typeface="Calibri" panose="020F0502020204030204" pitchFamily="34" charset="0"/>
            </a:endParaRP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These are wholly owned by the State or Central Government, probably nationalized, meaning they were once privately owned but bought by the government. Example sin many countries of these include Water and Rail Services – but not always.</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Even though owned by the Government, they are not necessarily operated by the government. Governments appoint a Board of Directors who are responsible for managing the business but the government will set the business objectives and the Directors will run the business according to these objectives.</a:t>
            </a:r>
          </a:p>
        </p:txBody>
      </p:sp>
    </p:spTree>
    <p:extLst>
      <p:ext uri="{BB962C8B-B14F-4D97-AF65-F5344CB8AC3E}">
        <p14:creationId xmlns:p14="http://schemas.microsoft.com/office/powerpoint/2010/main" val="1241550558"/>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70058"/>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48</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200" dirty="0" smtClean="0"/>
              <a:t>1.4.7 – Types of Organisation – Businesses in the Public Sector</a:t>
            </a:r>
            <a:endParaRPr lang="en-GB" sz="2200" b="1" dirty="0" smtClean="0"/>
          </a:p>
        </p:txBody>
      </p:sp>
      <p:sp>
        <p:nvSpPr>
          <p:cNvPr id="8" name="Rectangle 7"/>
          <p:cNvSpPr/>
          <p:nvPr/>
        </p:nvSpPr>
        <p:spPr>
          <a:xfrm>
            <a:off x="323528" y="1124744"/>
            <a:ext cx="8496944" cy="5232202"/>
          </a:xfrm>
          <a:prstGeom prst="rect">
            <a:avLst/>
          </a:prstGeom>
        </p:spPr>
        <p:txBody>
          <a:bodyPr wrap="square">
            <a:spAutoFit/>
          </a:bodyPr>
          <a:lstStyle/>
          <a:p>
            <a:pPr>
              <a:buClr>
                <a:srgbClr val="00B050"/>
              </a:buClr>
            </a:pPr>
            <a:r>
              <a:rPr lang="en-US" sz="1680" b="1" dirty="0" smtClean="0">
                <a:latin typeface="Calibri" panose="020F0502020204030204" pitchFamily="34" charset="0"/>
              </a:rPr>
              <a:t>Advantages of Public Corporations</a:t>
            </a: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Some industries are so important that Government ownership is thought to be essential. This includes water and electric supplies in many countries.</a:t>
            </a: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If industries are controlled by a government monopoly then it would not be necessary to have competitors – 2 sets of rail lines to a certain town for example – making sure the consumers are not taken advantage of by private monopolies.</a:t>
            </a: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If an important business is failing and likely to collapse, the government can step in to nationalize it, keeping it open and securing jobs.</a:t>
            </a: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Important public services like TV and radio are often in the public sector. Non-profitable but important programs can still be made available to the public.</a:t>
            </a:r>
          </a:p>
          <a:p>
            <a:pPr>
              <a:buClr>
                <a:srgbClr val="00B050"/>
              </a:buClr>
            </a:pPr>
            <a:r>
              <a:rPr lang="en-US" sz="1680" b="1" dirty="0" smtClean="0">
                <a:latin typeface="Calibri" panose="020F0502020204030204" pitchFamily="34" charset="0"/>
              </a:rPr>
              <a:t>Disadvantages </a:t>
            </a:r>
            <a:r>
              <a:rPr lang="en-US" sz="1680" b="1" dirty="0">
                <a:latin typeface="Calibri" panose="020F0502020204030204" pitchFamily="34" charset="0"/>
              </a:rPr>
              <a:t>of Public </a:t>
            </a:r>
            <a:r>
              <a:rPr lang="en-US" sz="1680" b="1" dirty="0" smtClean="0">
                <a:latin typeface="Calibri" panose="020F0502020204030204" pitchFamily="34" charset="0"/>
              </a:rPr>
              <a:t>Corporations</a:t>
            </a:r>
            <a:endParaRPr lang="en-US" sz="1680" b="1" dirty="0">
              <a:latin typeface="Calibri" panose="020F0502020204030204" pitchFamily="34" charset="0"/>
            </a:endParaRP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There are no private shareholders to insist on high profits and efficiency, reducing the profit motive and therefor quality of service.</a:t>
            </a: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Government subsidies can lead to inefficiency as managers will expect the government to support them if they make a loss. It may also be unfair if the public corporation gets a subsidy but a private competitor does not.</a:t>
            </a: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Often there is no close competition to public corporations, therefor there is a lack of incentive to increase consumer choice and efficiency.</a:t>
            </a:r>
          </a:p>
          <a:p>
            <a:pPr marL="284163" indent="-284163">
              <a:buClr>
                <a:srgbClr val="00B050"/>
              </a:buClr>
              <a:buFont typeface="Wingdings 3" panose="05040102010807070707" pitchFamily="18" charset="2"/>
              <a:buChar char=""/>
            </a:pPr>
            <a:r>
              <a:rPr lang="en-US" sz="1680" dirty="0" smtClean="0">
                <a:latin typeface="Calibri" panose="020F0502020204030204" pitchFamily="34" charset="0"/>
              </a:rPr>
              <a:t>Governments can use the business for political purposes, such as create jobs before an election, this prevents them being operated like profit making businesses.</a:t>
            </a:r>
            <a:endParaRPr lang="en-US" sz="1680" dirty="0">
              <a:latin typeface="Calibri" panose="020F0502020204030204" pitchFamily="34" charset="0"/>
            </a:endParaRPr>
          </a:p>
        </p:txBody>
      </p:sp>
    </p:spTree>
    <p:extLst>
      <p:ext uri="{BB962C8B-B14F-4D97-AF65-F5344CB8AC3E}">
        <p14:creationId xmlns:p14="http://schemas.microsoft.com/office/powerpoint/2010/main" val="1524636191"/>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6834"/>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49</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200" dirty="0" smtClean="0"/>
              <a:t>1.4.7 – Types of Organisation – Businesses in the Public Sector</a:t>
            </a:r>
            <a:endParaRPr lang="en-GB" sz="2200" b="1" dirty="0" smtClean="0"/>
          </a:p>
        </p:txBody>
      </p:sp>
      <p:sp>
        <p:nvSpPr>
          <p:cNvPr id="8" name="Rectangle 7"/>
          <p:cNvSpPr/>
          <p:nvPr/>
        </p:nvSpPr>
        <p:spPr>
          <a:xfrm>
            <a:off x="323528" y="1124744"/>
            <a:ext cx="6552728" cy="4093428"/>
          </a:xfrm>
          <a:prstGeom prst="rect">
            <a:avLst/>
          </a:prstGeom>
        </p:spPr>
        <p:txBody>
          <a:bodyPr wrap="square">
            <a:spAutoFit/>
          </a:bodyPr>
          <a:lstStyle/>
          <a:p>
            <a:pPr>
              <a:buClr>
                <a:srgbClr val="00B050"/>
              </a:buClr>
            </a:pPr>
            <a:r>
              <a:rPr lang="en-US" sz="2000" b="1" dirty="0" smtClean="0">
                <a:latin typeface="Calibri" panose="020F0502020204030204" pitchFamily="34" charset="0"/>
              </a:rPr>
              <a:t>Other Public Sector Enterprises</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Local government authorities or municipalities usually operate some trading activities. Some of these services are free to the user and paid out of local taxes, such as street lighting and schools.</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Other services are charged for and expected to break-even at least. These might include street markets, swimming pools and theatres. If they do not cover their costs, a local government subsidy is usually provided.</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In order to cut costs and reduce the burden on local taxpayers, an increasing range of services is now being privatized, so reducing the role of local government in providing goods and services.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7784" y="5290180"/>
            <a:ext cx="2164358" cy="1298615"/>
          </a:xfrm>
          <a:prstGeom prst="rect">
            <a:avLst/>
          </a:prstGeom>
          <a:effectLst>
            <a:outerShdw blurRad="50800" dist="38100" dir="2700000" algn="tl" rotWithShape="0">
              <a:prstClr val="black">
                <a:alpha val="40000"/>
              </a:prst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531" y="5290180"/>
            <a:ext cx="1960174" cy="1298615"/>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7121" t="24801" r="-1485" b="1700"/>
          <a:stretch/>
        </p:blipFill>
        <p:spPr>
          <a:xfrm>
            <a:off x="5004048" y="5290179"/>
            <a:ext cx="1741357" cy="1298685"/>
          </a:xfrm>
          <a:prstGeom prst="rect">
            <a:avLst/>
          </a:prstGeom>
          <a:effectLst>
            <a:outerShdw blurRad="50800" dist="38100" dir="2700000" algn="tl" rotWithShape="0">
              <a:prstClr val="black">
                <a:alpha val="40000"/>
              </a:prstClr>
            </a:outerShdw>
          </a:effectLst>
        </p:spPr>
      </p:pic>
      <p:graphicFrame>
        <p:nvGraphicFramePr>
          <p:cNvPr id="10" name="Table 9"/>
          <p:cNvGraphicFramePr>
            <a:graphicFrameLocks noGrp="1"/>
          </p:cNvGraphicFramePr>
          <p:nvPr>
            <p:extLst>
              <p:ext uri="{D42A27DB-BD31-4B8C-83A1-F6EECF244321}">
                <p14:modId xmlns:p14="http://schemas.microsoft.com/office/powerpoint/2010/main" val="4078400116"/>
              </p:ext>
            </p:extLst>
          </p:nvPr>
        </p:nvGraphicFramePr>
        <p:xfrm>
          <a:off x="7020272" y="1204405"/>
          <a:ext cx="1763885" cy="537103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763885"/>
              </a:tblGrid>
              <a:tr h="402796">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6"/>
                        </a:buBlip>
                      </a:pPr>
                      <a:r>
                        <a:rPr lang="en-GB" sz="1530"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6"/>
                        </a:buBlip>
                      </a:pPr>
                      <a:r>
                        <a:rPr lang="en-GB" sz="1530"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6"/>
                        </a:buBlip>
                      </a:pPr>
                      <a:r>
                        <a:rPr lang="en-GB" sz="1530"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6"/>
                        </a:buBlip>
                      </a:pPr>
                      <a:r>
                        <a:rPr lang="en-GB" sz="1530"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6"/>
                        </a:buBlip>
                      </a:pPr>
                      <a:r>
                        <a:rPr lang="en-GB" sz="1530"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123360" y="1239282"/>
            <a:ext cx="1617785"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8223912"/>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3" name="Rectangle 2"/>
          <p:cNvSpPr/>
          <p:nvPr/>
        </p:nvSpPr>
        <p:spPr>
          <a:xfrm>
            <a:off x="323528" y="1106160"/>
            <a:ext cx="8496944" cy="1200329"/>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400" dirty="0">
                <a:latin typeface="Arial" panose="020B0604020202020204" pitchFamily="34" charset="0"/>
                <a:cs typeface="Arial" panose="020B0604020202020204" pitchFamily="34" charset="0"/>
              </a:rPr>
              <a:t>Relationship between assessment objectives and components The approximate weightings allocated to each of the assessment objectives are </a:t>
            </a:r>
            <a:r>
              <a:rPr lang="en-US" sz="2400" dirty="0" err="1">
                <a:latin typeface="Arial" panose="020B0604020202020204" pitchFamily="34" charset="0"/>
                <a:cs typeface="Arial" panose="020B0604020202020204" pitchFamily="34" charset="0"/>
              </a:rPr>
              <a:t>summarised</a:t>
            </a:r>
            <a:r>
              <a:rPr lang="en-US" sz="2400" dirty="0">
                <a:latin typeface="Arial" panose="020B0604020202020204" pitchFamily="34" charset="0"/>
                <a:cs typeface="Arial" panose="020B0604020202020204" pitchFamily="34" charset="0"/>
              </a:rPr>
              <a:t> below.</a:t>
            </a:r>
          </a:p>
        </p:txBody>
      </p:sp>
      <p:graphicFrame>
        <p:nvGraphicFramePr>
          <p:cNvPr id="14" name="Table 13"/>
          <p:cNvGraphicFramePr>
            <a:graphicFrameLocks noGrp="1"/>
          </p:cNvGraphicFramePr>
          <p:nvPr>
            <p:extLst>
              <p:ext uri="{D42A27DB-BD31-4B8C-83A1-F6EECF244321}">
                <p14:modId xmlns:p14="http://schemas.microsoft.com/office/powerpoint/2010/main" val="3670792325"/>
              </p:ext>
            </p:extLst>
          </p:nvPr>
        </p:nvGraphicFramePr>
        <p:xfrm>
          <a:off x="348208" y="2422376"/>
          <a:ext cx="8472265" cy="2590800"/>
        </p:xfrm>
        <a:graphic>
          <a:graphicData uri="http://schemas.openxmlformats.org/drawingml/2006/table">
            <a:tbl>
              <a:tblPr firstRow="1" bandRow="1">
                <a:tableStyleId>{F5AB1C69-6EDB-4FF4-983F-18BD219EF322}</a:tableStyleId>
              </a:tblPr>
              <a:tblGrid>
                <a:gridCol w="2927648"/>
                <a:gridCol w="1440160"/>
                <a:gridCol w="1296144"/>
                <a:gridCol w="2808313"/>
              </a:tblGrid>
              <a:tr h="273630">
                <a:tc>
                  <a:txBody>
                    <a:bodyPr/>
                    <a:lstStyle/>
                    <a:p>
                      <a:r>
                        <a:rPr lang="en-US" sz="2000" dirty="0" smtClean="0">
                          <a:latin typeface="Arial" panose="020B0604020202020204" pitchFamily="34" charset="0"/>
                          <a:cs typeface="Arial" panose="020B0604020202020204" pitchFamily="34" charset="0"/>
                        </a:rPr>
                        <a:t>Assessment Objective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1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2 </a:t>
                      </a:r>
                      <a:endParaRPr lang="en-GB" sz="20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Weighting for qualification</a:t>
                      </a:r>
                    </a:p>
                  </a:txBody>
                  <a:tcPr/>
                </a:tc>
              </a:tr>
              <a:tr h="273630">
                <a:tc>
                  <a:txBody>
                    <a:bodyPr/>
                    <a:lstStyle/>
                    <a:p>
                      <a:r>
                        <a:rPr lang="en-US" sz="2000" dirty="0" smtClean="0">
                          <a:latin typeface="Arial" panose="020B0604020202020204" pitchFamily="34" charset="0"/>
                          <a:cs typeface="Arial" panose="020B0604020202020204" pitchFamily="34" charset="0"/>
                        </a:rPr>
                        <a:t>AO1: Knowledge and understanding </a:t>
                      </a:r>
                      <a:endParaRPr lang="en-GB" sz="2000" b="1"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AO2: Application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AO3: Analysis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AO4: Evaluation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17964320"/>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35948" y="638013"/>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50</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200" dirty="0" smtClean="0"/>
              <a:t>1.4-7 – Types of Organisation – Businesses in the Public Sector</a:t>
            </a:r>
            <a:endParaRPr lang="en-GB" sz="2200" b="1" dirty="0" smtClean="0"/>
          </a:p>
        </p:txBody>
      </p:sp>
      <p:sp>
        <p:nvSpPr>
          <p:cNvPr id="8" name="Rectangle 7"/>
          <p:cNvSpPr/>
          <p:nvPr/>
        </p:nvSpPr>
        <p:spPr>
          <a:xfrm>
            <a:off x="323528" y="1124744"/>
            <a:ext cx="8496944" cy="5373779"/>
          </a:xfrm>
          <a:prstGeom prst="rect">
            <a:avLst/>
          </a:prstGeom>
        </p:spPr>
        <p:txBody>
          <a:bodyPr wrap="square">
            <a:spAutoFit/>
          </a:bodyPr>
          <a:lstStyle/>
          <a:p>
            <a:pPr>
              <a:buClr>
                <a:srgbClr val="00B050"/>
              </a:buClr>
            </a:pPr>
            <a:r>
              <a:rPr lang="en-US" sz="1560" b="1" dirty="0" smtClean="0">
                <a:solidFill>
                  <a:srgbClr val="0070C0"/>
                </a:solidFill>
                <a:latin typeface="Calibri" panose="020F0502020204030204" pitchFamily="34" charset="0"/>
              </a:rPr>
              <a:t>International Business In Focus – Private Companies ‘Go Public’</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TD Power Systems was incorporated as a private limited company in India in 1999. It has slowly expanded its range if advanced electric generators. By 2011 the company needed more capital to:</a:t>
            </a:r>
          </a:p>
          <a:p>
            <a:pPr marL="685800" indent="-342900">
              <a:buClr>
                <a:srgbClr val="00B050"/>
              </a:buClr>
              <a:buFont typeface="Arial" panose="020B0604020202020204" pitchFamily="34" charset="0"/>
              <a:buChar char="•"/>
            </a:pPr>
            <a:r>
              <a:rPr lang="en-US" sz="1560" dirty="0" smtClean="0">
                <a:solidFill>
                  <a:srgbClr val="0070C0"/>
                </a:solidFill>
                <a:latin typeface="Calibri" panose="020F0502020204030204" pitchFamily="34" charset="0"/>
              </a:rPr>
              <a:t>Pay back debt</a:t>
            </a:r>
          </a:p>
          <a:p>
            <a:pPr marL="685800" indent="-342900">
              <a:buClr>
                <a:srgbClr val="00B050"/>
              </a:buClr>
              <a:buFont typeface="Arial" panose="020B0604020202020204" pitchFamily="34" charset="0"/>
              <a:buChar char="•"/>
            </a:pPr>
            <a:r>
              <a:rPr lang="en-US" sz="1560" dirty="0" smtClean="0">
                <a:solidFill>
                  <a:srgbClr val="0070C0"/>
                </a:solidFill>
                <a:latin typeface="Calibri" panose="020F0502020204030204" pitchFamily="34" charset="0"/>
              </a:rPr>
              <a:t>Invest in a huge expansion of its factory in </a:t>
            </a:r>
            <a:r>
              <a:rPr lang="en-US" sz="1560" dirty="0" err="1" smtClean="0">
                <a:solidFill>
                  <a:srgbClr val="0070C0"/>
                </a:solidFill>
                <a:latin typeface="Calibri" panose="020F0502020204030204" pitchFamily="34" charset="0"/>
              </a:rPr>
              <a:t>Dabaspet</a:t>
            </a:r>
            <a:r>
              <a:rPr lang="en-US" sz="1560" dirty="0" smtClean="0">
                <a:solidFill>
                  <a:srgbClr val="0070C0"/>
                </a:solidFill>
                <a:latin typeface="Calibri" panose="020F0502020204030204" pitchFamily="34" charset="0"/>
              </a:rPr>
              <a:t>.</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The private shareholders decided to sell at least 25% of their shares and convert the business into a public limited company. The decision raised the capital needed.</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Reva Medical makes medical equipment in San Diego, US. The owners were keen to take the business ‘public’ to raise capital for new research into heart medicine equipment. There was little interest from shareholders in the US – they were worried the profits from the new equipment would take several years to be earned. Reva’s directors looked abroad – and decided to convert to a public company in Australia! The sale of shares on the Australian Stock Exchange allowed the company to raise the finance needed.</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The owners of some young businesses have decided against </a:t>
            </a:r>
            <a:br>
              <a:rPr lang="en-US" sz="1560" dirty="0" smtClean="0">
                <a:solidFill>
                  <a:srgbClr val="0070C0"/>
                </a:solidFill>
                <a:latin typeface="Calibri" panose="020F0502020204030204" pitchFamily="34" charset="0"/>
              </a:rPr>
            </a:br>
            <a:r>
              <a:rPr lang="en-US" sz="1560" dirty="0" smtClean="0">
                <a:solidFill>
                  <a:srgbClr val="0070C0"/>
                </a:solidFill>
                <a:latin typeface="Calibri" panose="020F0502020204030204" pitchFamily="34" charset="0"/>
              </a:rPr>
              <a:t>‘going public’ because of the cost involved, the loss of control </a:t>
            </a:r>
            <a:br>
              <a:rPr lang="en-US" sz="1560" dirty="0" smtClean="0">
                <a:solidFill>
                  <a:srgbClr val="0070C0"/>
                </a:solidFill>
                <a:latin typeface="Calibri" panose="020F0502020204030204" pitchFamily="34" charset="0"/>
              </a:rPr>
            </a:br>
            <a:r>
              <a:rPr lang="en-US" sz="1560" dirty="0" smtClean="0">
                <a:solidFill>
                  <a:srgbClr val="0070C0"/>
                </a:solidFill>
                <a:latin typeface="Calibri" panose="020F0502020204030204" pitchFamily="34" charset="0"/>
              </a:rPr>
              <a:t>and the need to make more information public.</a:t>
            </a:r>
          </a:p>
          <a:p>
            <a:pPr>
              <a:buClr>
                <a:srgbClr val="00B050"/>
              </a:buClr>
            </a:pPr>
            <a:r>
              <a:rPr lang="en-US" sz="1560" b="1" dirty="0" smtClean="0">
                <a:solidFill>
                  <a:srgbClr val="FF0000"/>
                </a:solidFill>
                <a:latin typeface="Calibri" panose="020F0502020204030204" pitchFamily="34" charset="0"/>
              </a:rPr>
              <a:t>Discussion Points:</a:t>
            </a:r>
          </a:p>
          <a:p>
            <a:pPr marL="568325" indent="-280988">
              <a:buClr>
                <a:srgbClr val="00B050"/>
              </a:buClr>
              <a:buFont typeface="Arial" panose="020B0604020202020204" pitchFamily="34" charset="0"/>
              <a:buChar char="•"/>
            </a:pPr>
            <a:r>
              <a:rPr lang="en-US" sz="1560" dirty="0" smtClean="0">
                <a:solidFill>
                  <a:srgbClr val="FF0000"/>
                </a:solidFill>
                <a:latin typeface="Calibri" panose="020F0502020204030204" pitchFamily="34" charset="0"/>
              </a:rPr>
              <a:t>Do you think it would be better to keep a business such as </a:t>
            </a:r>
            <a:br>
              <a:rPr lang="en-US" sz="1560" dirty="0" smtClean="0">
                <a:solidFill>
                  <a:srgbClr val="FF0000"/>
                </a:solidFill>
                <a:latin typeface="Calibri" panose="020F0502020204030204" pitchFamily="34" charset="0"/>
              </a:rPr>
            </a:br>
            <a:r>
              <a:rPr lang="en-US" sz="1560" dirty="0" smtClean="0">
                <a:solidFill>
                  <a:srgbClr val="FF0000"/>
                </a:solidFill>
                <a:latin typeface="Calibri" panose="020F0502020204030204" pitchFamily="34" charset="0"/>
              </a:rPr>
              <a:t>TD Power Systems as a private company or convert it into a </a:t>
            </a:r>
            <a:br>
              <a:rPr lang="en-US" sz="1560" dirty="0" smtClean="0">
                <a:solidFill>
                  <a:srgbClr val="FF0000"/>
                </a:solidFill>
                <a:latin typeface="Calibri" panose="020F0502020204030204" pitchFamily="34" charset="0"/>
              </a:rPr>
            </a:br>
            <a:r>
              <a:rPr lang="en-US" sz="1560" dirty="0" smtClean="0">
                <a:solidFill>
                  <a:srgbClr val="FF0000"/>
                </a:solidFill>
                <a:latin typeface="Calibri" panose="020F0502020204030204" pitchFamily="34" charset="0"/>
              </a:rPr>
              <a:t>public limited company?</a:t>
            </a:r>
          </a:p>
          <a:p>
            <a:pPr marL="568325" indent="-280988">
              <a:buClr>
                <a:srgbClr val="00B050"/>
              </a:buClr>
              <a:buFont typeface="Arial" panose="020B0604020202020204" pitchFamily="34" charset="0"/>
              <a:buChar char="•"/>
            </a:pPr>
            <a:r>
              <a:rPr lang="en-US" sz="1560" dirty="0" smtClean="0">
                <a:solidFill>
                  <a:srgbClr val="FF0000"/>
                </a:solidFill>
                <a:latin typeface="Calibri" panose="020F0502020204030204" pitchFamily="34" charset="0"/>
              </a:rPr>
              <a:t>Why are some business owners reluctant to convert their </a:t>
            </a:r>
            <a:br>
              <a:rPr lang="en-US" sz="1560" dirty="0" smtClean="0">
                <a:solidFill>
                  <a:srgbClr val="FF0000"/>
                </a:solidFill>
                <a:latin typeface="Calibri" panose="020F0502020204030204" pitchFamily="34" charset="0"/>
              </a:rPr>
            </a:br>
            <a:r>
              <a:rPr lang="en-US" sz="1560" dirty="0" smtClean="0">
                <a:solidFill>
                  <a:srgbClr val="FF0000"/>
                </a:solidFill>
                <a:latin typeface="Calibri" panose="020F0502020204030204" pitchFamily="34" charset="0"/>
              </a:rPr>
              <a:t>companies into public limited companies.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3592" y="4581128"/>
            <a:ext cx="2856880" cy="1787854"/>
          </a:xfrm>
          <a:prstGeom prst="rect">
            <a:avLst/>
          </a:prstGeom>
        </p:spPr>
      </p:pic>
      <p:sp>
        <p:nvSpPr>
          <p:cNvPr id="7" name="Rectangle 6"/>
          <p:cNvSpPr/>
          <p:nvPr/>
        </p:nvSpPr>
        <p:spPr>
          <a:xfrm>
            <a:off x="5886400" y="6368982"/>
            <a:ext cx="3006080" cy="276999"/>
          </a:xfrm>
          <a:prstGeom prst="rect">
            <a:avLst/>
          </a:prstGeom>
        </p:spPr>
        <p:txBody>
          <a:bodyPr wrap="square">
            <a:spAutoFit/>
          </a:bodyPr>
          <a:lstStyle/>
          <a:p>
            <a:r>
              <a:rPr lang="en-GB" sz="1200" dirty="0"/>
              <a:t>http://</a:t>
            </a:r>
            <a:r>
              <a:rPr lang="en-GB" sz="1200" dirty="0" smtClean="0"/>
              <a:t>i.telegraph.co.uk/multimedia/archive</a:t>
            </a:r>
            <a:endParaRPr lang="en-GB" sz="1200" dirty="0"/>
          </a:p>
        </p:txBody>
      </p:sp>
      <p:sp>
        <p:nvSpPr>
          <p:cNvPr id="12" name="Rectangle 11"/>
          <p:cNvSpPr/>
          <p:nvPr/>
        </p:nvSpPr>
        <p:spPr>
          <a:xfrm>
            <a:off x="6395640" y="4119463"/>
            <a:ext cx="2208808" cy="461665"/>
          </a:xfrm>
          <a:prstGeom prst="rect">
            <a:avLst/>
          </a:prstGeom>
        </p:spPr>
        <p:txBody>
          <a:bodyPr wrap="square">
            <a:spAutoFit/>
          </a:bodyPr>
          <a:lstStyle/>
          <a:p>
            <a:r>
              <a:rPr lang="en-GB" sz="1200" dirty="0" smtClean="0"/>
              <a:t>Share prices in Public Limited Companies can fluctuate daily</a:t>
            </a:r>
            <a:endParaRPr lang="en-GB" sz="1200" dirty="0"/>
          </a:p>
        </p:txBody>
      </p:sp>
    </p:spTree>
    <p:extLst>
      <p:ext uri="{BB962C8B-B14F-4D97-AF65-F5344CB8AC3E}">
        <p14:creationId xmlns:p14="http://schemas.microsoft.com/office/powerpoint/2010/main" val="2863386106"/>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Styled Questions - Paper 1</a:t>
            </a:r>
            <a:endParaRPr lang="en-GB" sz="4200" b="1" dirty="0" smtClean="0"/>
          </a:p>
        </p:txBody>
      </p:sp>
      <p:graphicFrame>
        <p:nvGraphicFramePr>
          <p:cNvPr id="50" name="Table 49"/>
          <p:cNvGraphicFramePr>
            <a:graphicFrameLocks noGrp="1"/>
          </p:cNvGraphicFramePr>
          <p:nvPr>
            <p:extLst>
              <p:ext uri="{D42A27DB-BD31-4B8C-83A1-F6EECF244321}">
                <p14:modId xmlns:p14="http://schemas.microsoft.com/office/powerpoint/2010/main" val="2406919798"/>
              </p:ext>
            </p:extLst>
          </p:nvPr>
        </p:nvGraphicFramePr>
        <p:xfrm>
          <a:off x="323528" y="1124744"/>
          <a:ext cx="8496622" cy="5504688"/>
        </p:xfrm>
        <a:graphic>
          <a:graphicData uri="http://schemas.openxmlformats.org/drawingml/2006/table">
            <a:tbl>
              <a:tblPr firstRow="1" bandRow="1">
                <a:tableStyleId>{2D5ABB26-0587-4C30-8999-92F81FD0307C}</a:tableStyleId>
              </a:tblPr>
              <a:tblGrid>
                <a:gridCol w="8496622"/>
              </a:tblGrid>
              <a:tr h="4680520">
                <a:tc>
                  <a:txBody>
                    <a:bodyPr/>
                    <a:lstStyle/>
                    <a:p>
                      <a:pPr marL="346075" lvl="0" indent="-346075">
                        <a:buFont typeface="+mj-lt"/>
                        <a:buAutoNum type="arabicParenR"/>
                      </a:pPr>
                      <a:r>
                        <a:rPr kumimoji="0" lang="en-US" sz="2220" kern="1200" dirty="0" smtClean="0">
                          <a:solidFill>
                            <a:srgbClr val="FF0000"/>
                          </a:solidFill>
                          <a:effectLst/>
                          <a:latin typeface="Calibri" panose="020F0502020204030204" pitchFamily="34" charset="0"/>
                          <a:ea typeface="+mn-ea"/>
                          <a:cs typeface="+mn-cs"/>
                        </a:rPr>
                        <a:t>When</a:t>
                      </a:r>
                      <a:r>
                        <a:rPr kumimoji="0" lang="en-US" sz="2220" kern="1200" baseline="0" dirty="0" smtClean="0">
                          <a:solidFill>
                            <a:srgbClr val="FF0000"/>
                          </a:solidFill>
                          <a:effectLst/>
                          <a:latin typeface="Calibri" panose="020F0502020204030204" pitchFamily="34" charset="0"/>
                          <a:ea typeface="+mn-ea"/>
                          <a:cs typeface="+mn-cs"/>
                        </a:rPr>
                        <a:t> Salah lost his job with a fruit and vegetable shop that closed down, he decided to open his own store. He had good contacts with suppliers. They said they would give him 1 month’s credit before he paid for supplies. Salah had $5000 (35,000LE) in savings to invest in the shop. He thought this would be sufficient to start the business. He is an independent man, he never liked taking the manager’s orders in the shop. He wanted to operate the new business as a sole trader.</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What is meant by ‘sole trader’?    [2]</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Identify </a:t>
                      </a:r>
                      <a:r>
                        <a:rPr kumimoji="0" lang="en-US" sz="2220" b="1" kern="1200" dirty="0" smtClean="0">
                          <a:solidFill>
                            <a:srgbClr val="FF0000"/>
                          </a:solidFill>
                          <a:effectLst/>
                          <a:latin typeface="Calibri" panose="020F0502020204030204" pitchFamily="34" charset="0"/>
                          <a:ea typeface="+mn-ea"/>
                          <a:cs typeface="+mn-cs"/>
                        </a:rPr>
                        <a:t>two</a:t>
                      </a:r>
                      <a:r>
                        <a:rPr kumimoji="0" lang="en-US" sz="2220" b="0" kern="1200" dirty="0" smtClean="0">
                          <a:solidFill>
                            <a:srgbClr val="FF0000"/>
                          </a:solidFill>
                          <a:effectLst/>
                          <a:latin typeface="Calibri" panose="020F0502020204030204" pitchFamily="34" charset="0"/>
                          <a:ea typeface="+mn-ea"/>
                          <a:cs typeface="+mn-cs"/>
                        </a:rPr>
                        <a:t> other types of business organisation. </a:t>
                      </a:r>
                      <a:r>
                        <a:rPr kumimoji="0" lang="en-US" sz="2220" kern="1200" dirty="0" smtClean="0">
                          <a:solidFill>
                            <a:srgbClr val="FF0000"/>
                          </a:solidFill>
                          <a:effectLst/>
                          <a:latin typeface="Calibri" panose="020F0502020204030204" pitchFamily="34" charset="0"/>
                          <a:ea typeface="+mn-ea"/>
                          <a:cs typeface="+mn-cs"/>
                        </a:rPr>
                        <a:t>[2]</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Identify and explain </a:t>
                      </a:r>
                      <a:r>
                        <a:rPr kumimoji="0" lang="en-US" sz="2220" b="1" kern="1200" dirty="0" smtClean="0">
                          <a:solidFill>
                            <a:srgbClr val="FF0000"/>
                          </a:solidFill>
                          <a:effectLst/>
                          <a:latin typeface="Calibri" panose="020F0502020204030204" pitchFamily="34" charset="0"/>
                          <a:ea typeface="+mn-ea"/>
                          <a:cs typeface="+mn-cs"/>
                        </a:rPr>
                        <a:t>two</a:t>
                      </a:r>
                      <a:r>
                        <a:rPr kumimoji="0" lang="en-US" sz="2220" b="0" kern="1200" dirty="0" smtClean="0">
                          <a:solidFill>
                            <a:srgbClr val="FF0000"/>
                          </a:solidFill>
                          <a:effectLst/>
                          <a:latin typeface="Calibri" panose="020F0502020204030204" pitchFamily="34" charset="0"/>
                          <a:ea typeface="+mn-ea"/>
                          <a:cs typeface="+mn-cs"/>
                        </a:rPr>
                        <a:t> benefits to Salah of operating his business as a sole trader.</a:t>
                      </a:r>
                      <a:r>
                        <a:rPr kumimoji="0" lang="en-US" sz="2220" kern="1200" dirty="0" smtClean="0">
                          <a:solidFill>
                            <a:srgbClr val="FF0000"/>
                          </a:solidFill>
                          <a:effectLst/>
                          <a:latin typeface="Calibri" panose="020F0502020204030204" pitchFamily="34" charset="0"/>
                          <a:ea typeface="+mn-ea"/>
                          <a:cs typeface="+mn-cs"/>
                        </a:rPr>
                        <a:t> [4]</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Identify and explain </a:t>
                      </a:r>
                      <a:r>
                        <a:rPr kumimoji="0" lang="en-US" sz="2220" b="1" kern="1200" dirty="0" smtClean="0">
                          <a:solidFill>
                            <a:srgbClr val="FF0000"/>
                          </a:solidFill>
                          <a:effectLst/>
                          <a:latin typeface="Calibri" panose="020F0502020204030204" pitchFamily="34" charset="0"/>
                          <a:ea typeface="+mn-ea"/>
                          <a:cs typeface="+mn-cs"/>
                        </a:rPr>
                        <a:t>two</a:t>
                      </a:r>
                      <a:r>
                        <a:rPr kumimoji="0" lang="en-US" sz="2220" b="0" kern="1200" dirty="0" smtClean="0">
                          <a:solidFill>
                            <a:srgbClr val="FF0000"/>
                          </a:solidFill>
                          <a:effectLst/>
                          <a:latin typeface="Calibri" panose="020F0502020204030204" pitchFamily="34" charset="0"/>
                          <a:ea typeface="+mn-ea"/>
                          <a:cs typeface="+mn-cs"/>
                        </a:rPr>
                        <a:t> drawbacks to Salah of operating his business as a sole trader.</a:t>
                      </a:r>
                      <a:r>
                        <a:rPr kumimoji="0" lang="en-US" sz="2220" kern="1200" dirty="0" smtClean="0">
                          <a:solidFill>
                            <a:srgbClr val="FF0000"/>
                          </a:solidFill>
                          <a:effectLst/>
                          <a:latin typeface="Calibri" panose="020F0502020204030204" pitchFamily="34" charset="0"/>
                          <a:ea typeface="+mn-ea"/>
                          <a:cs typeface="+mn-cs"/>
                        </a:rPr>
                        <a:t> [6]</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Do you think Salah should open new branches of his business by selling franchises? Justify your answer. [6]</a:t>
                      </a:r>
                      <a:endParaRPr kumimoji="0" lang="en-GB" sz="2220" kern="1200" dirty="0">
                        <a:solidFill>
                          <a:srgbClr val="FF0000"/>
                        </a:solidFill>
                        <a:effectLst/>
                        <a:latin typeface="Calibri" panose="020F0502020204030204" pitchFamily="34" charset="0"/>
                        <a:ea typeface="+mn-ea"/>
                        <a:cs typeface="+mn-cs"/>
                      </a:endParaRPr>
                    </a:p>
                  </a:txBody>
                  <a:tcPr/>
                </a:tc>
              </a:tr>
            </a:tbl>
          </a:graphicData>
        </a:graphic>
      </p:graphicFrame>
      <p:sp>
        <p:nvSpPr>
          <p:cNvPr id="2" name="TextBox 1">
            <a:hlinkClick r:id="rId3" action="ppaction://hlinkfile"/>
          </p:cNvPr>
          <p:cNvSpPr txBox="1"/>
          <p:nvPr/>
        </p:nvSpPr>
        <p:spPr>
          <a:xfrm>
            <a:off x="8425279" y="3631159"/>
            <a:ext cx="394871"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b="1" dirty="0">
              <a:solidFill>
                <a:srgbClr val="FF0000"/>
              </a:solidFill>
            </a:endParaRPr>
          </a:p>
        </p:txBody>
      </p:sp>
      <p:sp>
        <p:nvSpPr>
          <p:cNvPr id="7" name="Round Same Side Corner Rectangle 6">
            <a:hlinkClick r:id="" action="ppaction://noaction"/>
          </p:cNvPr>
          <p:cNvSpPr/>
          <p:nvPr/>
        </p:nvSpPr>
        <p:spPr>
          <a:xfrm>
            <a:off x="6660232" y="652927"/>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8088490"/>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Styled Questions - Paper 1</a:t>
            </a:r>
            <a:endParaRPr lang="en-GB" sz="4200" b="1" dirty="0" smtClean="0"/>
          </a:p>
        </p:txBody>
      </p:sp>
      <p:graphicFrame>
        <p:nvGraphicFramePr>
          <p:cNvPr id="50" name="Table 49"/>
          <p:cNvGraphicFramePr>
            <a:graphicFrameLocks noGrp="1"/>
          </p:cNvGraphicFramePr>
          <p:nvPr>
            <p:extLst>
              <p:ext uri="{D42A27DB-BD31-4B8C-83A1-F6EECF244321}">
                <p14:modId xmlns:p14="http://schemas.microsoft.com/office/powerpoint/2010/main" val="498704601"/>
              </p:ext>
            </p:extLst>
          </p:nvPr>
        </p:nvGraphicFramePr>
        <p:xfrm>
          <a:off x="323528" y="1124744"/>
          <a:ext cx="8496622" cy="5468112"/>
        </p:xfrm>
        <a:graphic>
          <a:graphicData uri="http://schemas.openxmlformats.org/drawingml/2006/table">
            <a:tbl>
              <a:tblPr firstRow="1" bandRow="1">
                <a:tableStyleId>{2D5ABB26-0587-4C30-8999-92F81FD0307C}</a:tableStyleId>
              </a:tblPr>
              <a:tblGrid>
                <a:gridCol w="8496622"/>
              </a:tblGrid>
              <a:tr h="4680520">
                <a:tc>
                  <a:txBody>
                    <a:bodyPr/>
                    <a:lstStyle/>
                    <a:p>
                      <a:pPr marL="346075" lvl="0" indent="-346075">
                        <a:spcBef>
                          <a:spcPts val="0"/>
                        </a:spcBef>
                        <a:spcAft>
                          <a:spcPts val="0"/>
                        </a:spcAft>
                        <a:buFont typeface="+mj-lt"/>
                        <a:buAutoNum type="arabicParenR" startAt="2"/>
                      </a:pPr>
                      <a:r>
                        <a:rPr kumimoji="0" lang="en-US" sz="1960" kern="1200" dirty="0" smtClean="0">
                          <a:solidFill>
                            <a:srgbClr val="FF0000"/>
                          </a:solidFill>
                          <a:effectLst/>
                          <a:latin typeface="Calibri" panose="020F0502020204030204" pitchFamily="34" charset="0"/>
                          <a:ea typeface="+mn-ea"/>
                          <a:cs typeface="+mn-cs"/>
                        </a:rPr>
                        <a:t>Amel and </a:t>
                      </a:r>
                      <a:r>
                        <a:rPr kumimoji="0" lang="en-US" sz="1960" kern="1200" dirty="0" err="1" smtClean="0">
                          <a:solidFill>
                            <a:srgbClr val="FF0000"/>
                          </a:solidFill>
                          <a:effectLst/>
                          <a:latin typeface="Calibri" panose="020F0502020204030204" pitchFamily="34" charset="0"/>
                          <a:ea typeface="+mn-ea"/>
                          <a:cs typeface="+mn-cs"/>
                        </a:rPr>
                        <a:t>Nouran</a:t>
                      </a:r>
                      <a:r>
                        <a:rPr kumimoji="0" lang="en-US" sz="1960" kern="1200" dirty="0" smtClean="0">
                          <a:solidFill>
                            <a:srgbClr val="FF0000"/>
                          </a:solidFill>
                          <a:effectLst/>
                          <a:latin typeface="Calibri" panose="020F0502020204030204" pitchFamily="34" charset="0"/>
                          <a:ea typeface="+mn-ea"/>
                          <a:cs typeface="+mn-cs"/>
                        </a:rPr>
                        <a:t> set up N and A</a:t>
                      </a:r>
                      <a:r>
                        <a:rPr kumimoji="0" lang="en-US" sz="1960" kern="1200" baseline="0" dirty="0" smtClean="0">
                          <a:solidFill>
                            <a:srgbClr val="FF0000"/>
                          </a:solidFill>
                          <a:effectLst/>
                          <a:latin typeface="Calibri" panose="020F0502020204030204" pitchFamily="34" charset="0"/>
                          <a:ea typeface="+mn-ea"/>
                          <a:cs typeface="+mn-cs"/>
                        </a:rPr>
                        <a:t> Partnership 10 years ago. It specializes in handmade shoes and boots. The business now employs around 20 people. Demand for the products is increasing rapidly. The partners need to invest much more capital in the business but they need to avoid a lot of risk as they both have families dependent on the income made from the business. Their main competitor ShoesForU plc, which has a much larger market share than N and A and can afford expensive advertising.</a:t>
                      </a:r>
                    </a:p>
                    <a:p>
                      <a:pPr marL="741363" lvl="0" indent="-342900">
                        <a:spcBef>
                          <a:spcPts val="0"/>
                        </a:spcBef>
                        <a:spcAft>
                          <a:spcPts val="0"/>
                        </a:spcAft>
                        <a:buClr>
                          <a:srgbClr val="FF0000"/>
                        </a:buClr>
                        <a:buFont typeface="+mj-lt"/>
                        <a:buAutoNum type="alphaLcParenR"/>
                      </a:pPr>
                      <a:r>
                        <a:rPr kumimoji="0" lang="en-US" sz="1960" kern="1200" baseline="0" dirty="0" smtClean="0">
                          <a:solidFill>
                            <a:srgbClr val="FF0000"/>
                          </a:solidFill>
                          <a:effectLst/>
                          <a:latin typeface="Calibri" panose="020F0502020204030204" pitchFamily="34" charset="0"/>
                          <a:ea typeface="+mn-ea"/>
                          <a:cs typeface="+mn-cs"/>
                        </a:rPr>
                        <a:t>What is meant by ‘partnership’?  </a:t>
                      </a:r>
                      <a:r>
                        <a:rPr kumimoji="0" lang="en-US" sz="1960" kern="1200" dirty="0" smtClean="0">
                          <a:solidFill>
                            <a:srgbClr val="FF0000"/>
                          </a:solidFill>
                          <a:effectLst/>
                          <a:latin typeface="Calibri" panose="020F0502020204030204" pitchFamily="34" charset="0"/>
                          <a:ea typeface="+mn-ea"/>
                          <a:cs typeface="+mn-cs"/>
                        </a:rPr>
                        <a:t>[2]</a:t>
                      </a:r>
                    </a:p>
                    <a:p>
                      <a:pPr marL="741363" lvl="0" indent="-342900">
                        <a:spcBef>
                          <a:spcPts val="0"/>
                        </a:spcBef>
                        <a:spcAft>
                          <a:spcPts val="0"/>
                        </a:spcAft>
                        <a:buClr>
                          <a:srgbClr val="FF0000"/>
                        </a:buClr>
                        <a:buFont typeface="+mj-lt"/>
                        <a:buAutoNum type="alphaLcParenR"/>
                      </a:pPr>
                      <a:r>
                        <a:rPr kumimoji="0" lang="en-US" sz="1960" kern="1200" dirty="0" smtClean="0">
                          <a:solidFill>
                            <a:srgbClr val="FF0000"/>
                          </a:solidFill>
                          <a:effectLst/>
                          <a:latin typeface="Calibri" panose="020F0502020204030204" pitchFamily="34" charset="0"/>
                          <a:ea typeface="+mn-ea"/>
                          <a:cs typeface="+mn-cs"/>
                        </a:rPr>
                        <a:t>Identify </a:t>
                      </a:r>
                      <a:r>
                        <a:rPr kumimoji="0" lang="en-US" sz="1960" b="1" kern="1200" dirty="0" smtClean="0">
                          <a:solidFill>
                            <a:srgbClr val="FF0000"/>
                          </a:solidFill>
                          <a:effectLst/>
                          <a:latin typeface="Calibri" panose="020F0502020204030204" pitchFamily="34" charset="0"/>
                          <a:ea typeface="+mn-ea"/>
                          <a:cs typeface="+mn-cs"/>
                        </a:rPr>
                        <a:t>two</a:t>
                      </a:r>
                      <a:r>
                        <a:rPr kumimoji="0" lang="en-US" sz="1960" b="0" kern="1200" dirty="0" smtClean="0">
                          <a:solidFill>
                            <a:srgbClr val="FF0000"/>
                          </a:solidFill>
                          <a:effectLst/>
                          <a:latin typeface="Calibri" panose="020F0502020204030204" pitchFamily="34" charset="0"/>
                          <a:ea typeface="+mn-ea"/>
                          <a:cs typeface="+mn-cs"/>
                        </a:rPr>
                        <a:t> possible benefits to Amel and Nouran to the partnership legal structure.</a:t>
                      </a:r>
                      <a:r>
                        <a:rPr kumimoji="0" lang="en-US" sz="1960" kern="1200" dirty="0" smtClean="0">
                          <a:solidFill>
                            <a:srgbClr val="FF0000"/>
                          </a:solidFill>
                          <a:effectLst/>
                          <a:latin typeface="Calibri" panose="020F0502020204030204" pitchFamily="34" charset="0"/>
                          <a:ea typeface="+mn-ea"/>
                          <a:cs typeface="+mn-cs"/>
                        </a:rPr>
                        <a:t> [2]</a:t>
                      </a:r>
                    </a:p>
                    <a:p>
                      <a:pPr marL="741363" marR="0" lvl="0" indent="-342900" algn="l" defTabSz="914400" rtl="0" eaLnBrk="1" fontAlgn="auto" latinLnBrk="0" hangingPunct="1">
                        <a:lnSpc>
                          <a:spcPct val="100000"/>
                        </a:lnSpc>
                        <a:spcBef>
                          <a:spcPts val="0"/>
                        </a:spcBef>
                        <a:spcAft>
                          <a:spcPts val="0"/>
                        </a:spcAft>
                        <a:buClr>
                          <a:srgbClr val="FF0000"/>
                        </a:buClr>
                        <a:buSzTx/>
                        <a:buFont typeface="+mj-lt"/>
                        <a:buAutoNum type="alphaLcParenR"/>
                        <a:tabLst/>
                        <a:defRPr/>
                      </a:pPr>
                      <a:r>
                        <a:rPr kumimoji="0" lang="en-US" sz="1960" kern="1200" dirty="0" smtClean="0">
                          <a:solidFill>
                            <a:srgbClr val="FF0000"/>
                          </a:solidFill>
                          <a:effectLst/>
                          <a:latin typeface="Calibri" panose="020F0502020204030204" pitchFamily="34" charset="0"/>
                          <a:ea typeface="+mn-ea"/>
                          <a:cs typeface="+mn-cs"/>
                        </a:rPr>
                        <a:t>Identify </a:t>
                      </a:r>
                      <a:r>
                        <a:rPr kumimoji="0" lang="en-US" sz="1960" b="1" kern="1200" dirty="0" smtClean="0">
                          <a:solidFill>
                            <a:srgbClr val="FF0000"/>
                          </a:solidFill>
                          <a:effectLst/>
                          <a:latin typeface="Calibri" panose="020F0502020204030204" pitchFamily="34" charset="0"/>
                          <a:ea typeface="+mn-ea"/>
                          <a:cs typeface="+mn-cs"/>
                        </a:rPr>
                        <a:t>two</a:t>
                      </a:r>
                      <a:r>
                        <a:rPr kumimoji="0" lang="en-US" sz="1960" b="0" kern="1200" dirty="0" smtClean="0">
                          <a:solidFill>
                            <a:srgbClr val="FF0000"/>
                          </a:solidFill>
                          <a:effectLst/>
                          <a:latin typeface="Calibri" panose="020F0502020204030204" pitchFamily="34" charset="0"/>
                          <a:ea typeface="+mn-ea"/>
                          <a:cs typeface="+mn-cs"/>
                        </a:rPr>
                        <a:t> possible benefits to ShoesForU plc of being a public limited company.</a:t>
                      </a:r>
                      <a:r>
                        <a:rPr kumimoji="0" lang="en-US" sz="1960" kern="1200" dirty="0" smtClean="0">
                          <a:solidFill>
                            <a:srgbClr val="FF0000"/>
                          </a:solidFill>
                          <a:effectLst/>
                          <a:latin typeface="Calibri" panose="020F0502020204030204" pitchFamily="34" charset="0"/>
                          <a:ea typeface="+mn-ea"/>
                          <a:cs typeface="+mn-cs"/>
                        </a:rPr>
                        <a:t> [6]</a:t>
                      </a:r>
                    </a:p>
                    <a:p>
                      <a:pPr marL="741363" marR="0" lvl="0" indent="-342900" algn="l" defTabSz="914400" rtl="0" eaLnBrk="1" fontAlgn="auto" latinLnBrk="0" hangingPunct="1">
                        <a:lnSpc>
                          <a:spcPct val="100000"/>
                        </a:lnSpc>
                        <a:spcBef>
                          <a:spcPts val="0"/>
                        </a:spcBef>
                        <a:spcAft>
                          <a:spcPts val="0"/>
                        </a:spcAft>
                        <a:buClr>
                          <a:srgbClr val="FF0000"/>
                        </a:buClr>
                        <a:buSzTx/>
                        <a:buFont typeface="+mj-lt"/>
                        <a:buAutoNum type="alphaLcParenR"/>
                        <a:tabLst/>
                        <a:defRPr/>
                      </a:pPr>
                      <a:r>
                        <a:rPr kumimoji="0" lang="en-US" sz="1960" kern="1200" dirty="0" smtClean="0">
                          <a:solidFill>
                            <a:srgbClr val="FF0000"/>
                          </a:solidFill>
                          <a:effectLst/>
                          <a:latin typeface="Calibri" panose="020F0502020204030204" pitchFamily="34" charset="0"/>
                          <a:ea typeface="+mn-ea"/>
                          <a:cs typeface="+mn-cs"/>
                        </a:rPr>
                        <a:t>Identify </a:t>
                      </a:r>
                      <a:r>
                        <a:rPr kumimoji="0" lang="en-US" sz="1960" b="1" kern="1200" dirty="0" smtClean="0">
                          <a:solidFill>
                            <a:srgbClr val="FF0000"/>
                          </a:solidFill>
                          <a:effectLst/>
                          <a:latin typeface="Calibri" panose="020F0502020204030204" pitchFamily="34" charset="0"/>
                          <a:ea typeface="+mn-ea"/>
                          <a:cs typeface="+mn-cs"/>
                        </a:rPr>
                        <a:t>two</a:t>
                      </a:r>
                      <a:r>
                        <a:rPr kumimoji="0" lang="en-US" sz="1960" b="0" kern="1200" dirty="0" smtClean="0">
                          <a:solidFill>
                            <a:srgbClr val="FF0000"/>
                          </a:solidFill>
                          <a:effectLst/>
                          <a:latin typeface="Calibri" panose="020F0502020204030204" pitchFamily="34" charset="0"/>
                          <a:ea typeface="+mn-ea"/>
                          <a:cs typeface="+mn-cs"/>
                        </a:rPr>
                        <a:t> possible drawbacks to Amel and Nouran to the partnership form of legal structure.</a:t>
                      </a:r>
                      <a:r>
                        <a:rPr kumimoji="0" lang="en-US" sz="1960" kern="1200" dirty="0" smtClean="0">
                          <a:solidFill>
                            <a:srgbClr val="FF0000"/>
                          </a:solidFill>
                          <a:effectLst/>
                          <a:latin typeface="Calibri" panose="020F0502020204030204" pitchFamily="34" charset="0"/>
                          <a:ea typeface="+mn-ea"/>
                          <a:cs typeface="+mn-cs"/>
                        </a:rPr>
                        <a:t> [6]</a:t>
                      </a:r>
                    </a:p>
                    <a:p>
                      <a:pPr marL="741363" marR="0" lvl="0" indent="-342900" algn="l" defTabSz="914400" rtl="0" eaLnBrk="1" fontAlgn="auto" latinLnBrk="0" hangingPunct="1">
                        <a:lnSpc>
                          <a:spcPct val="100000"/>
                        </a:lnSpc>
                        <a:spcBef>
                          <a:spcPts val="0"/>
                        </a:spcBef>
                        <a:spcAft>
                          <a:spcPts val="0"/>
                        </a:spcAft>
                        <a:buClr>
                          <a:srgbClr val="FF0000"/>
                        </a:buClr>
                        <a:buSzTx/>
                        <a:buFont typeface="+mj-lt"/>
                        <a:buAutoNum type="alphaLcParenR"/>
                        <a:tabLst/>
                        <a:defRPr/>
                      </a:pPr>
                      <a:r>
                        <a:rPr kumimoji="0" lang="en-US" sz="1960" kern="1200" dirty="0" smtClean="0">
                          <a:solidFill>
                            <a:srgbClr val="FF0000"/>
                          </a:solidFill>
                          <a:effectLst/>
                          <a:latin typeface="Calibri" panose="020F0502020204030204" pitchFamily="34" charset="0"/>
                          <a:ea typeface="+mn-ea"/>
                          <a:cs typeface="+mn-cs"/>
                        </a:rPr>
                        <a:t>If the N and A</a:t>
                      </a:r>
                      <a:r>
                        <a:rPr kumimoji="0" lang="en-US" sz="1960" kern="1200" baseline="0" dirty="0" smtClean="0">
                          <a:solidFill>
                            <a:srgbClr val="FF0000"/>
                          </a:solidFill>
                          <a:effectLst/>
                          <a:latin typeface="Calibri" panose="020F0502020204030204" pitchFamily="34" charset="0"/>
                          <a:ea typeface="+mn-ea"/>
                          <a:cs typeface="+mn-cs"/>
                        </a:rPr>
                        <a:t> Partnership business continues, recommend whether a private limited company is a suitable form of legal structure for this business. Justify your answer by considering the advantages and disadvantages of a private limited company.  [6]</a:t>
                      </a:r>
                      <a:endParaRPr kumimoji="0" lang="en-GB" sz="1960" kern="1200" dirty="0">
                        <a:solidFill>
                          <a:srgbClr val="FF0000"/>
                        </a:solidFill>
                        <a:effectLst/>
                        <a:latin typeface="Calibri" panose="020F0502020204030204" pitchFamily="34" charset="0"/>
                        <a:ea typeface="+mn-ea"/>
                        <a:cs typeface="+mn-cs"/>
                      </a:endParaRPr>
                    </a:p>
                  </a:txBody>
                  <a:tcPr/>
                </a:tc>
              </a:tr>
            </a:tbl>
          </a:graphicData>
        </a:graphic>
      </p:graphicFrame>
      <p:sp>
        <p:nvSpPr>
          <p:cNvPr id="7" name="Round Same Side Corner Rectangle 6">
            <a:hlinkClick r:id="" action="ppaction://noaction"/>
          </p:cNvPr>
          <p:cNvSpPr/>
          <p:nvPr/>
        </p:nvSpPr>
        <p:spPr>
          <a:xfrm>
            <a:off x="6660232" y="656204"/>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a:t>
            </a:r>
            <a:endParaRPr lang="en-GB" sz="20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8425279" y="5981799"/>
            <a:ext cx="394871"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822328547"/>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Real Exam Questions - Paper 1</a:t>
            </a:r>
            <a:endParaRPr lang="en-GB" sz="4200" b="1" dirty="0" smtClean="0"/>
          </a:p>
        </p:txBody>
      </p:sp>
      <p:graphicFrame>
        <p:nvGraphicFramePr>
          <p:cNvPr id="50" name="Table 49"/>
          <p:cNvGraphicFramePr>
            <a:graphicFrameLocks noGrp="1"/>
          </p:cNvGraphicFramePr>
          <p:nvPr>
            <p:extLst>
              <p:ext uri="{D42A27DB-BD31-4B8C-83A1-F6EECF244321}">
                <p14:modId xmlns:p14="http://schemas.microsoft.com/office/powerpoint/2010/main" val="3440394777"/>
              </p:ext>
            </p:extLst>
          </p:nvPr>
        </p:nvGraphicFramePr>
        <p:xfrm>
          <a:off x="323850" y="1124744"/>
          <a:ext cx="8496622" cy="4680520"/>
        </p:xfrm>
        <a:graphic>
          <a:graphicData uri="http://schemas.openxmlformats.org/drawingml/2006/table">
            <a:tbl>
              <a:tblPr firstRow="1" bandRow="1">
                <a:tableStyleId>{2D5ABB26-0587-4C30-8999-92F81FD0307C}</a:tableStyleId>
              </a:tblPr>
              <a:tblGrid>
                <a:gridCol w="8496622"/>
              </a:tblGrid>
              <a:tr h="4680520">
                <a:tc>
                  <a:txBody>
                    <a:bodyPr/>
                    <a:lstStyle/>
                    <a:p>
                      <a:pPr marL="285750" lvl="0" indent="-285750">
                        <a:buClr>
                          <a:srgbClr val="00B050"/>
                        </a:buClr>
                        <a:buFont typeface="Wingdings 3" panose="05040102010807070707" pitchFamily="18" charset="2"/>
                        <a:buChar char=""/>
                      </a:pPr>
                      <a:r>
                        <a:rPr kumimoji="0" lang="en-US" sz="1800" kern="1200" dirty="0" smtClean="0">
                          <a:solidFill>
                            <a:schemeClr val="tx1"/>
                          </a:solidFill>
                          <a:effectLst/>
                          <a:latin typeface="Calibri" panose="020F0502020204030204" pitchFamily="34" charset="0"/>
                          <a:ea typeface="+mn-ea"/>
                          <a:cs typeface="+mn-cs"/>
                          <a:hlinkClick r:id="rId3" action="ppaction://hlinkfile"/>
                        </a:rPr>
                        <a:t>June </a:t>
                      </a:r>
                      <a:r>
                        <a:rPr kumimoji="0" lang="en-US" sz="1800" kern="1200" baseline="0" dirty="0" smtClean="0">
                          <a:solidFill>
                            <a:schemeClr val="tx1"/>
                          </a:solidFill>
                          <a:effectLst/>
                          <a:latin typeface="Calibri" panose="020F0502020204030204" pitchFamily="34" charset="0"/>
                          <a:ea typeface="+mn-ea"/>
                          <a:cs typeface="+mn-cs"/>
                          <a:hlinkClick r:id="rId3" action="ppaction://hlinkfile"/>
                        </a:rPr>
                        <a:t>2015 – Exam Paper 01</a:t>
                      </a:r>
                      <a:r>
                        <a:rPr kumimoji="0" lang="en-US" sz="1800" kern="1200" dirty="0" smtClean="0">
                          <a:solidFill>
                            <a:schemeClr val="tx1"/>
                          </a:solidFill>
                          <a:effectLst/>
                          <a:latin typeface="Calibri" panose="020F0502020204030204" pitchFamily="34" charset="0"/>
                          <a:ea typeface="+mn-ea"/>
                          <a:cs typeface="+mn-cs"/>
                          <a:hlinkClick r:id="rId3" action="ppaction://hlinkfile"/>
                        </a:rPr>
                        <a:t> – 1.4 Question</a:t>
                      </a:r>
                      <a:endParaRPr kumimoji="0" lang="en-US" sz="1800" kern="1200" dirty="0" smtClean="0">
                        <a:solidFill>
                          <a:schemeClr val="tx1"/>
                        </a:solidFill>
                        <a:effectLst/>
                        <a:latin typeface="Calibri" panose="020F0502020204030204" pitchFamily="34" charset="0"/>
                        <a:ea typeface="+mn-ea"/>
                        <a:cs typeface="+mn-cs"/>
                      </a:endParaRPr>
                    </a:p>
                    <a:p>
                      <a:pPr marL="285750" lvl="0" indent="-285750">
                        <a:buClr>
                          <a:srgbClr val="00B050"/>
                        </a:buClr>
                        <a:buFont typeface="Wingdings 3" panose="05040102010807070707" pitchFamily="18" charset="2"/>
                        <a:buChar char=""/>
                      </a:pPr>
                      <a:endParaRPr kumimoji="0" lang="en-GB" sz="1800" kern="1200" dirty="0">
                        <a:solidFill>
                          <a:schemeClr val="tx1"/>
                        </a:solidFill>
                        <a:effectLst/>
                        <a:latin typeface="Calibri" panose="020F0502020204030204" pitchFamily="34" charset="0"/>
                        <a:ea typeface="+mn-ea"/>
                        <a:cs typeface="+mn-cs"/>
                      </a:endParaRPr>
                    </a:p>
                  </a:txBody>
                  <a:tcPr/>
                </a:tc>
              </a:tr>
            </a:tbl>
          </a:graphicData>
        </a:graphic>
      </p:graphicFrame>
    </p:spTree>
    <p:extLst>
      <p:ext uri="{BB962C8B-B14F-4D97-AF65-F5344CB8AC3E}">
        <p14:creationId xmlns:p14="http://schemas.microsoft.com/office/powerpoint/2010/main" val="2438571741"/>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sz="3600" dirty="0" smtClean="0">
                <a:latin typeface="Arial" panose="020B0604020202020204" pitchFamily="34" charset="0"/>
                <a:cs typeface="Arial" panose="020B0604020202020204" pitchFamily="34" charset="0"/>
              </a:rPr>
              <a:t>Grade Descriptors – A Grade</a:t>
            </a:r>
            <a:endParaRPr lang="en-GB" sz="3600" b="1" dirty="0" smtClean="0"/>
          </a:p>
        </p:txBody>
      </p:sp>
      <p:sp>
        <p:nvSpPr>
          <p:cNvPr id="2" name="Rectangle 1"/>
          <p:cNvSpPr/>
          <p:nvPr/>
        </p:nvSpPr>
        <p:spPr>
          <a:xfrm>
            <a:off x="323528" y="1124744"/>
            <a:ext cx="8496944" cy="5262979"/>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600" dirty="0">
                <a:latin typeface="Arial" panose="020B0604020202020204" pitchFamily="34" charset="0"/>
                <a:cs typeface="Arial" panose="020B0604020202020204" pitchFamily="34" charset="0"/>
              </a:rPr>
              <a:t>Grade descriptions are provided to give a general indication of the standards of achievement likely to have been shown by candidates awarded particular grades. The grade awarded will depend in practice upon the extent to which the candidate has met the assessment objectives overall and it might conceal weakness in one aspect of the examination which is balanced by above average performance in another.</a:t>
            </a:r>
          </a:p>
          <a:p>
            <a:pPr marL="228600" indent="-228600"/>
            <a:r>
              <a:rPr lang="en-US" sz="1600" b="1" dirty="0">
                <a:latin typeface="Arial" panose="020B0604020202020204" pitchFamily="34" charset="0"/>
                <a:cs typeface="Arial" panose="020B0604020202020204" pitchFamily="34" charset="0"/>
              </a:rPr>
              <a:t>A Grade </a:t>
            </a:r>
            <a:r>
              <a:rPr lang="en-US" sz="1600" dirty="0">
                <a:latin typeface="Arial" panose="020B0604020202020204" pitchFamily="34" charset="0"/>
                <a:cs typeface="Arial" panose="020B0604020202020204" pitchFamily="34" charset="0"/>
              </a:rPr>
              <a:t>- A candidate should demonstrate the following:</a:t>
            </a:r>
          </a:p>
          <a:p>
            <a:pPr marL="228600" indent="-228600"/>
            <a:r>
              <a:rPr lang="en-US" sz="1600" b="1" dirty="0">
                <a:latin typeface="Arial" panose="020B0604020202020204" pitchFamily="34" charset="0"/>
                <a:cs typeface="Arial" panose="020B0604020202020204" pitchFamily="34" charset="0"/>
              </a:rPr>
              <a:t>Knowledge and understanding </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identify detailed facts, conventions and techniques in relation to the content of the syllabus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define the concepts and ideas of the syllabus.</a:t>
            </a:r>
          </a:p>
          <a:p>
            <a:pPr marL="228600" indent="-228600"/>
            <a:r>
              <a:rPr lang="en-US" sz="1600" b="1" dirty="0">
                <a:latin typeface="Arial" panose="020B0604020202020204" pitchFamily="34" charset="0"/>
                <a:cs typeface="Arial" panose="020B0604020202020204" pitchFamily="34" charset="0"/>
              </a:rPr>
              <a:t>Application</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 thorough ability to apply knowledge and understanding, using terms, concepts, theories and methods effectively to address business problems and issues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 thorough ability to form conclusions from this information and to demonstrate these conclusions clearly and logically.</a:t>
            </a:r>
          </a:p>
          <a:p>
            <a:pPr marL="228600" indent="-228600"/>
            <a:r>
              <a:rPr lang="en-US" sz="1600" b="1" dirty="0">
                <a:latin typeface="Arial" panose="020B0604020202020204" pitchFamily="34" charset="0"/>
                <a:cs typeface="Arial" panose="020B0604020202020204" pitchFamily="34" charset="0"/>
              </a:rPr>
              <a:t>Analysis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classify and comment on information presented in various forms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distinguish between evidence and opinion.</a:t>
            </a:r>
          </a:p>
          <a:p>
            <a:pPr marL="228600" indent="-228600"/>
            <a:r>
              <a:rPr lang="en-US" sz="1600" b="1" dirty="0">
                <a:latin typeface="Arial" panose="020B0604020202020204" pitchFamily="34" charset="0"/>
                <a:cs typeface="Arial" panose="020B0604020202020204" pitchFamily="34" charset="0"/>
              </a:rPr>
              <a:t>Evaluation</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make clear, reasoned judgements and communicate them in an accurate and logical manner.</a:t>
            </a:r>
          </a:p>
        </p:txBody>
      </p:sp>
    </p:spTree>
    <p:extLst>
      <p:ext uri="{BB962C8B-B14F-4D97-AF65-F5344CB8AC3E}">
        <p14:creationId xmlns:p14="http://schemas.microsoft.com/office/powerpoint/2010/main" val="264622063"/>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sz="3600" dirty="0" smtClean="0">
                <a:latin typeface="Arial" panose="020B0604020202020204" pitchFamily="34" charset="0"/>
                <a:cs typeface="Arial" panose="020B0604020202020204" pitchFamily="34" charset="0"/>
              </a:rPr>
              <a:t>Grade Descriptors – C Grade</a:t>
            </a:r>
            <a:endParaRPr lang="en-GB" sz="3600" b="1" dirty="0" smtClean="0"/>
          </a:p>
        </p:txBody>
      </p:sp>
      <p:sp>
        <p:nvSpPr>
          <p:cNvPr id="2" name="Rectangle 1"/>
          <p:cNvSpPr/>
          <p:nvPr/>
        </p:nvSpPr>
        <p:spPr>
          <a:xfrm>
            <a:off x="323528" y="1124744"/>
            <a:ext cx="8496944" cy="5324535"/>
          </a:xfrm>
          <a:prstGeom prst="rect">
            <a:avLst/>
          </a:prstGeom>
        </p:spPr>
        <p:txBody>
          <a:bodyPr wrap="square">
            <a:spAutoFit/>
          </a:bodyPr>
          <a:lstStyle/>
          <a:p>
            <a:pPr marL="228600" indent="-228600"/>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Grade C</a:t>
            </a:r>
            <a:r>
              <a:rPr lang="en-US" sz="2000" dirty="0">
                <a:latin typeface="Arial" panose="020B0604020202020204" pitchFamily="34" charset="0"/>
                <a:cs typeface="Arial" panose="020B0604020202020204" pitchFamily="34" charset="0"/>
              </a:rPr>
              <a:t> candidate should demonstrate the following:</a:t>
            </a:r>
          </a:p>
          <a:p>
            <a:pPr marL="228600" indent="-228600"/>
            <a:r>
              <a:rPr lang="en-US" sz="2000" b="1" dirty="0">
                <a:latin typeface="Arial" panose="020B0604020202020204" pitchFamily="34" charset="0"/>
                <a:cs typeface="Arial" panose="020B0604020202020204" pitchFamily="34" charset="0"/>
              </a:rPr>
              <a:t>Knowledge and understanding</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identify detailed facts, conventions and techniques in relation to the content of the syllabus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define the concepts and ideas of the syllabus.</a:t>
            </a:r>
          </a:p>
          <a:p>
            <a:pPr marL="228600" indent="-228600"/>
            <a:r>
              <a:rPr lang="en-US" sz="2000" b="1" dirty="0">
                <a:latin typeface="Arial" panose="020B0604020202020204" pitchFamily="34" charset="0"/>
                <a:cs typeface="Arial" panose="020B0604020202020204" pitchFamily="34" charset="0"/>
              </a:rPr>
              <a:t>Application</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apply knowledge and understanding, using terms, concepts, theories and methods appropriately to address problems and issues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draw conclusions, and to present these in a clear manner.</a:t>
            </a:r>
          </a:p>
          <a:p>
            <a:pPr marL="228600" indent="-228600"/>
            <a:r>
              <a:rPr lang="en-US" sz="2000" b="1" dirty="0">
                <a:latin typeface="Arial" panose="020B0604020202020204" pitchFamily="34" charset="0"/>
                <a:cs typeface="Arial" panose="020B0604020202020204" pitchFamily="34" charset="0"/>
              </a:rPr>
              <a:t>Analysis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use and comment on information presented in various forms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distinguish between evidence and opinion.</a:t>
            </a:r>
          </a:p>
          <a:p>
            <a:pPr marL="228600" indent="-228600"/>
            <a:r>
              <a:rPr lang="en-US" sz="2000" b="1" dirty="0">
                <a:latin typeface="Arial" panose="020B0604020202020204" pitchFamily="34" charset="0"/>
                <a:cs typeface="Arial" panose="020B0604020202020204" pitchFamily="34" charset="0"/>
              </a:rPr>
              <a:t>Evaluation</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evaluate and make reasoned judgements.</a:t>
            </a:r>
          </a:p>
        </p:txBody>
      </p:sp>
    </p:spTree>
    <p:extLst>
      <p:ext uri="{BB962C8B-B14F-4D97-AF65-F5344CB8AC3E}">
        <p14:creationId xmlns:p14="http://schemas.microsoft.com/office/powerpoint/2010/main" val="204317822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r>
              <a:rPr lang="en-US" sz="3600" dirty="0" smtClean="0">
                <a:latin typeface="Arial" panose="020B0604020202020204" pitchFamily="34" charset="0"/>
                <a:cs typeface="Arial" panose="020B0604020202020204" pitchFamily="34" charset="0"/>
              </a:rPr>
              <a:t>Grade Descriptors – F Grade</a:t>
            </a:r>
            <a:endParaRPr lang="en-GB" sz="3600" b="1" dirty="0" smtClean="0"/>
          </a:p>
        </p:txBody>
      </p:sp>
      <p:sp>
        <p:nvSpPr>
          <p:cNvPr id="2" name="Rectangle 1"/>
          <p:cNvSpPr/>
          <p:nvPr/>
        </p:nvSpPr>
        <p:spPr>
          <a:xfrm>
            <a:off x="323528" y="1106735"/>
            <a:ext cx="8496944" cy="5324535"/>
          </a:xfrm>
          <a:prstGeom prst="rect">
            <a:avLst/>
          </a:prstGeom>
        </p:spPr>
        <p:txBody>
          <a:bodyPr wrap="square">
            <a:spAutoFit/>
          </a:bodyPr>
          <a:lstStyle/>
          <a:p>
            <a:pPr marL="228600" indent="-228600"/>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Grade F </a:t>
            </a:r>
            <a:r>
              <a:rPr lang="en-US" sz="2000" dirty="0">
                <a:latin typeface="Arial" panose="020B0604020202020204" pitchFamily="34" charset="0"/>
                <a:cs typeface="Arial" panose="020B0604020202020204" pitchFamily="34" charset="0"/>
              </a:rPr>
              <a:t>candidate should demonstrate the following: Knowledge and understanding</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identify specific facts, conventions or techniques in relation to the content of the syllabus</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familiarity with definitions of the central concepts and ideas of the syllabus.</a:t>
            </a:r>
          </a:p>
          <a:p>
            <a:pPr marL="228600" indent="-228600"/>
            <a:r>
              <a:rPr lang="en-US" sz="2000" b="1" dirty="0">
                <a:latin typeface="Arial" panose="020B0604020202020204" pitchFamily="34" charset="0"/>
                <a:cs typeface="Arial" panose="020B0604020202020204" pitchFamily="34" charset="0"/>
              </a:rPr>
              <a:t>Application</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apply knowledge and understanding, using terms, concepts, theories and methods appropriately to address problems and issues.</a:t>
            </a:r>
          </a:p>
          <a:p>
            <a:pPr marL="228600" indent="-228600"/>
            <a:r>
              <a:rPr lang="en-US" sz="2000" b="1" dirty="0">
                <a:latin typeface="Arial" panose="020B0604020202020204" pitchFamily="34" charset="0"/>
                <a:cs typeface="Arial" panose="020B0604020202020204" pitchFamily="34" charset="0"/>
              </a:rPr>
              <a:t>Analysis</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classify and present data in a simple way and a limited ability to select relevant information from a set of data</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distinguish between evidence and opinion.</a:t>
            </a:r>
          </a:p>
          <a:p>
            <a:pPr marL="228600" indent="-228600"/>
            <a:r>
              <a:rPr lang="en-US" sz="2000" b="1" dirty="0">
                <a:latin typeface="Arial" panose="020B0604020202020204" pitchFamily="34" charset="0"/>
                <a:cs typeface="Arial" panose="020B0604020202020204" pitchFamily="34" charset="0"/>
              </a:rPr>
              <a:t>Evaluation</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understand implications and make recommendations.</a:t>
            </a:r>
          </a:p>
        </p:txBody>
      </p:sp>
    </p:spTree>
    <p:extLst>
      <p:ext uri="{BB962C8B-B14F-4D97-AF65-F5344CB8AC3E}">
        <p14:creationId xmlns:p14="http://schemas.microsoft.com/office/powerpoint/2010/main" val="426468366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1.4 – Assessment Objectives</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924234992"/>
              </p:ext>
            </p:extLst>
          </p:nvPr>
        </p:nvGraphicFramePr>
        <p:xfrm>
          <a:off x="6984578" y="1196752"/>
          <a:ext cx="1835894" cy="5256584"/>
        </p:xfrm>
        <a:graphic>
          <a:graphicData uri="http://schemas.openxmlformats.org/drawingml/2006/table">
            <a:tbl>
              <a:tblPr firstRow="1" firstCol="1" lastRow="1" lastCol="1" bandRow="1" bandCol="1">
                <a:tableStyleId>{2D5ABB26-0587-4C30-8999-92F81FD0307C}</a:tableStyleId>
              </a:tblPr>
              <a:tblGrid>
                <a:gridCol w="1835894"/>
              </a:tblGrid>
              <a:tr h="462083">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94501">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difference between who makes decisions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owns the businesses around you</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to the boss when they are no longer the boss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is the boss of a government run business</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company your parents work for, who owns it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92280" y="1268760"/>
            <a:ext cx="1588393"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7" y="1124744"/>
            <a:ext cx="6521251" cy="1015663"/>
          </a:xfrm>
          <a:prstGeom prst="rect">
            <a:avLst/>
          </a:prstGeom>
        </p:spPr>
        <p:txBody>
          <a:bodyPr wrap="square">
            <a:spAutoFit/>
          </a:bodyPr>
          <a:lstStyle/>
          <a:p>
            <a:r>
              <a:rPr lang="en-GB" sz="2000" dirty="0" smtClean="0"/>
              <a:t>Outlines below are the objectives for this section of the Unit. They should be revised as part of the exam preparation.</a:t>
            </a:r>
            <a:endParaRPr lang="en-GB" sz="2000" dirty="0" smtClean="0">
              <a:latin typeface="Calibri" pitchFamily="34" charset="0"/>
              <a:cs typeface="Calibri" pitchFamily="34" charset="0"/>
            </a:endParaRPr>
          </a:p>
        </p:txBody>
      </p:sp>
      <p:sp>
        <p:nvSpPr>
          <p:cNvPr id="8" name="Rectangle 7"/>
          <p:cNvSpPr/>
          <p:nvPr/>
        </p:nvSpPr>
        <p:spPr>
          <a:xfrm>
            <a:off x="323850" y="2194986"/>
            <a:ext cx="6552406" cy="397031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a:latin typeface="Arial" panose="020B0604020202020204" pitchFamily="34" charset="0"/>
                <a:cs typeface="Arial" panose="020B0604020202020204" pitchFamily="34" charset="0"/>
              </a:rPr>
              <a:t>1.4.1</a:t>
            </a:r>
            <a:r>
              <a:rPr lang="en-US" sz="2100" dirty="0">
                <a:latin typeface="Arial" panose="020B0604020202020204" pitchFamily="34" charset="0"/>
                <a:cs typeface="Arial" panose="020B0604020202020204" pitchFamily="34" charset="0"/>
              </a:rPr>
              <a:t> The main features of different forms of business </a:t>
            </a:r>
            <a:r>
              <a:rPr lang="en-US" sz="2100" dirty="0" smtClean="0">
                <a:latin typeface="Arial" panose="020B0604020202020204" pitchFamily="34" charset="0"/>
                <a:cs typeface="Arial" panose="020B0604020202020204" pitchFamily="34" charset="0"/>
              </a:rPr>
              <a:t>organisation:</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Sole </a:t>
            </a:r>
            <a:r>
              <a:rPr lang="en-US" sz="2100" dirty="0">
                <a:latin typeface="Arial" panose="020B0604020202020204" pitchFamily="34" charset="0"/>
                <a:cs typeface="Arial" panose="020B0604020202020204" pitchFamily="34" charset="0"/>
              </a:rPr>
              <a:t>traders, partnerships, private and public limited companies, franchises and joint </a:t>
            </a:r>
            <a:r>
              <a:rPr lang="en-US" sz="2100" dirty="0" smtClean="0">
                <a:latin typeface="Arial" panose="020B0604020202020204" pitchFamily="34" charset="0"/>
                <a:cs typeface="Arial" panose="020B0604020202020204" pitchFamily="34" charset="0"/>
              </a:rPr>
              <a:t>ventures</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Differences </a:t>
            </a:r>
            <a:r>
              <a:rPr lang="en-US" sz="2100" dirty="0">
                <a:latin typeface="Arial" panose="020B0604020202020204" pitchFamily="34" charset="0"/>
                <a:cs typeface="Arial" panose="020B0604020202020204" pitchFamily="34" charset="0"/>
              </a:rPr>
              <a:t>between unincorporated businesses and limited </a:t>
            </a:r>
            <a:r>
              <a:rPr lang="en-US" sz="2100" dirty="0" smtClean="0">
                <a:latin typeface="Arial" panose="020B0604020202020204" pitchFamily="34" charset="0"/>
                <a:cs typeface="Arial" panose="020B0604020202020204" pitchFamily="34" charset="0"/>
              </a:rPr>
              <a:t>companies</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Concepts </a:t>
            </a:r>
            <a:r>
              <a:rPr lang="en-US" sz="2100" dirty="0">
                <a:latin typeface="Arial" panose="020B0604020202020204" pitchFamily="34" charset="0"/>
                <a:cs typeface="Arial" panose="020B0604020202020204" pitchFamily="34" charset="0"/>
              </a:rPr>
              <a:t>of risk, ownership and limited </a:t>
            </a:r>
            <a:r>
              <a:rPr lang="en-US" sz="2100" dirty="0" smtClean="0">
                <a:latin typeface="Arial" panose="020B0604020202020204" pitchFamily="34" charset="0"/>
                <a:cs typeface="Arial" panose="020B0604020202020204" pitchFamily="34" charset="0"/>
              </a:rPr>
              <a:t>liability</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Recommend </a:t>
            </a:r>
            <a:r>
              <a:rPr lang="en-US" sz="2100" dirty="0">
                <a:latin typeface="Arial" panose="020B0604020202020204" pitchFamily="34" charset="0"/>
                <a:cs typeface="Arial" panose="020B0604020202020204" pitchFamily="34" charset="0"/>
              </a:rPr>
              <a:t>and justify a suitable form of business organisation to owners/management in a given </a:t>
            </a:r>
            <a:r>
              <a:rPr lang="en-US" sz="2100" dirty="0" smtClean="0">
                <a:latin typeface="Arial" panose="020B0604020202020204" pitchFamily="34" charset="0"/>
                <a:cs typeface="Arial" panose="020B0604020202020204" pitchFamily="34" charset="0"/>
              </a:rPr>
              <a:t>situation</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Business </a:t>
            </a:r>
            <a:r>
              <a:rPr lang="en-US" sz="2100" dirty="0" err="1">
                <a:latin typeface="Arial" panose="020B0604020202020204" pitchFamily="34" charset="0"/>
                <a:cs typeface="Arial" panose="020B0604020202020204" pitchFamily="34" charset="0"/>
              </a:rPr>
              <a:t>organisations</a:t>
            </a:r>
            <a:r>
              <a:rPr lang="en-US" sz="2100" dirty="0">
                <a:latin typeface="Arial" panose="020B0604020202020204" pitchFamily="34" charset="0"/>
                <a:cs typeface="Arial" panose="020B0604020202020204" pitchFamily="34" charset="0"/>
              </a:rPr>
              <a:t> in the public sector, e.g. public corporation</a:t>
            </a:r>
            <a:endParaRPr lang="en-GB" sz="21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1.4 – Glossary</a:t>
            </a:r>
            <a:endParaRPr lang="en-GB" sz="4000" b="1" dirty="0" smtClean="0"/>
          </a:p>
        </p:txBody>
      </p:sp>
      <p:sp>
        <p:nvSpPr>
          <p:cNvPr id="8" name="Rectangle 7"/>
          <p:cNvSpPr/>
          <p:nvPr/>
        </p:nvSpPr>
        <p:spPr>
          <a:xfrm>
            <a:off x="323849" y="1155809"/>
            <a:ext cx="6520929" cy="5330690"/>
          </a:xfrm>
          <a:prstGeom prst="rect">
            <a:avLst/>
          </a:prstGeom>
        </p:spPr>
        <p:txBody>
          <a:bodyPr wrap="square">
            <a:spAutoFit/>
          </a:bodyPr>
          <a:lstStyle/>
          <a:p>
            <a:pPr>
              <a:buClr>
                <a:srgbClr val="00B050"/>
              </a:buClr>
            </a:pPr>
            <a:r>
              <a:rPr lang="en-US" sz="1480" b="1" dirty="0" smtClean="0">
                <a:latin typeface="Calibri" panose="020F0502020204030204" pitchFamily="34" charset="0"/>
              </a:rPr>
              <a:t>Definitions:</a:t>
            </a:r>
          </a:p>
          <a:p>
            <a:pPr>
              <a:buClr>
                <a:srgbClr val="00B050"/>
              </a:buClr>
            </a:pPr>
            <a:r>
              <a:rPr lang="en-US" sz="1480" b="1" dirty="0" smtClean="0">
                <a:latin typeface="Calibri" panose="020F0502020204030204" pitchFamily="34" charset="0"/>
              </a:rPr>
              <a:t>Sole trader </a:t>
            </a:r>
            <a:r>
              <a:rPr lang="en-US" sz="1480" dirty="0" smtClean="0">
                <a:latin typeface="Calibri" panose="020F0502020204030204" pitchFamily="34" charset="0"/>
              </a:rPr>
              <a:t>– A business owned by one person only.</a:t>
            </a:r>
          </a:p>
          <a:p>
            <a:pPr>
              <a:buClr>
                <a:srgbClr val="00B050"/>
              </a:buClr>
            </a:pPr>
            <a:r>
              <a:rPr lang="en-US" sz="1480" b="1" dirty="0">
                <a:latin typeface="Calibri" panose="020F0502020204030204" pitchFamily="34" charset="0"/>
              </a:rPr>
              <a:t>Partnership – </a:t>
            </a:r>
            <a:r>
              <a:rPr lang="en-US" sz="1480" dirty="0">
                <a:latin typeface="Calibri" panose="020F0502020204030204" pitchFamily="34" charset="0"/>
              </a:rPr>
              <a:t>a form of business in which 2 or more people jointly own a business.</a:t>
            </a:r>
          </a:p>
          <a:p>
            <a:pPr>
              <a:buClr>
                <a:srgbClr val="00B050"/>
              </a:buClr>
            </a:pPr>
            <a:r>
              <a:rPr lang="en-US" sz="1480" b="1" dirty="0">
                <a:latin typeface="Calibri" panose="020F0502020204030204" pitchFamily="34" charset="0"/>
              </a:rPr>
              <a:t>Partnership agreement – </a:t>
            </a:r>
            <a:r>
              <a:rPr lang="en-US" sz="1480" dirty="0">
                <a:latin typeface="Calibri" panose="020F0502020204030204" pitchFamily="34" charset="0"/>
              </a:rPr>
              <a:t>a written and legal agreement between business partners. It is not essential to have this but is recommended.</a:t>
            </a:r>
          </a:p>
          <a:p>
            <a:pPr>
              <a:buClr>
                <a:srgbClr val="00B050"/>
              </a:buClr>
            </a:pPr>
            <a:r>
              <a:rPr lang="en-US" sz="1480" b="1" dirty="0" smtClean="0">
                <a:latin typeface="Calibri" panose="020F0502020204030204" pitchFamily="34" charset="0"/>
              </a:rPr>
              <a:t>Limited Liability</a:t>
            </a:r>
            <a:r>
              <a:rPr lang="en-US" sz="1480" dirty="0" smtClean="0">
                <a:latin typeface="Calibri" panose="020F0502020204030204" pitchFamily="34" charset="0"/>
              </a:rPr>
              <a:t> – the liability of shareholders in a company is only limited to the amount they have invested.</a:t>
            </a:r>
          </a:p>
          <a:p>
            <a:pPr>
              <a:buClr>
                <a:srgbClr val="00B050"/>
              </a:buClr>
            </a:pPr>
            <a:r>
              <a:rPr lang="en-US" sz="1480" b="1" dirty="0" smtClean="0">
                <a:latin typeface="Calibri" panose="020F0502020204030204" pitchFamily="34" charset="0"/>
              </a:rPr>
              <a:t>Unlimited </a:t>
            </a:r>
            <a:r>
              <a:rPr lang="en-US" sz="1480" b="1" dirty="0">
                <a:latin typeface="Calibri" panose="020F0502020204030204" pitchFamily="34" charset="0"/>
              </a:rPr>
              <a:t>Liability</a:t>
            </a:r>
            <a:r>
              <a:rPr lang="en-US" sz="1480" dirty="0">
                <a:latin typeface="Calibri" panose="020F0502020204030204" pitchFamily="34" charset="0"/>
              </a:rPr>
              <a:t> – the </a:t>
            </a:r>
            <a:r>
              <a:rPr lang="en-US" sz="1480" dirty="0" smtClean="0">
                <a:latin typeface="Calibri" panose="020F0502020204030204" pitchFamily="34" charset="0"/>
              </a:rPr>
              <a:t>owner of a business can be held responsible for the debts of the business they own. Their liability is not limited to the investment they made.</a:t>
            </a:r>
          </a:p>
          <a:p>
            <a:pPr>
              <a:buClr>
                <a:srgbClr val="00B050"/>
              </a:buClr>
            </a:pPr>
            <a:r>
              <a:rPr lang="en-US" sz="1480" b="1" dirty="0" smtClean="0">
                <a:latin typeface="Calibri" panose="020F0502020204030204" pitchFamily="34" charset="0"/>
              </a:rPr>
              <a:t>Un incorporated business – </a:t>
            </a:r>
            <a:r>
              <a:rPr lang="en-US" sz="1480" dirty="0" smtClean="0">
                <a:latin typeface="Calibri" panose="020F0502020204030204" pitchFamily="34" charset="0"/>
              </a:rPr>
              <a:t>one that does not have a separate legal identity. Sole traders and partnerships are unincorporated businesses.</a:t>
            </a:r>
            <a:endParaRPr lang="en-GB" sz="1480" b="1" dirty="0">
              <a:latin typeface="Calibri" panose="020F0502020204030204" pitchFamily="34" charset="0"/>
            </a:endParaRPr>
          </a:p>
          <a:p>
            <a:pPr>
              <a:buClr>
                <a:srgbClr val="00B050"/>
              </a:buClr>
            </a:pPr>
            <a:r>
              <a:rPr lang="en-US" sz="1480" b="1" dirty="0">
                <a:latin typeface="Calibri" panose="020F0502020204030204" pitchFamily="34" charset="0"/>
              </a:rPr>
              <a:t>Incorporated Businesses </a:t>
            </a:r>
            <a:r>
              <a:rPr lang="en-US" sz="1480" dirty="0">
                <a:latin typeface="Calibri" panose="020F0502020204030204" pitchFamily="34" charset="0"/>
              </a:rPr>
              <a:t>– Companies that have separated legal status from their owners.</a:t>
            </a:r>
          </a:p>
          <a:p>
            <a:pPr>
              <a:buClr>
                <a:srgbClr val="00B050"/>
              </a:buClr>
            </a:pPr>
            <a:r>
              <a:rPr lang="en-US" sz="1480" b="1" dirty="0">
                <a:latin typeface="Calibri" panose="020F0502020204030204" pitchFamily="34" charset="0"/>
              </a:rPr>
              <a:t>Shareholders</a:t>
            </a:r>
            <a:r>
              <a:rPr lang="en-US" sz="1480" dirty="0">
                <a:latin typeface="Calibri" panose="020F0502020204030204" pitchFamily="34" charset="0"/>
              </a:rPr>
              <a:t> – The owners of a limited company. They buy shares which represent part of the company</a:t>
            </a:r>
            <a:r>
              <a:rPr lang="en-US" sz="1480" dirty="0" smtClean="0">
                <a:latin typeface="Calibri" panose="020F0502020204030204" pitchFamily="34" charset="0"/>
              </a:rPr>
              <a:t>.</a:t>
            </a:r>
          </a:p>
          <a:p>
            <a:pPr>
              <a:buClr>
                <a:srgbClr val="00B050"/>
              </a:buClr>
            </a:pPr>
            <a:r>
              <a:rPr lang="en-US" sz="1480" b="1" dirty="0">
                <a:latin typeface="Calibri" panose="020F0502020204030204" pitchFamily="34" charset="0"/>
              </a:rPr>
              <a:t>Annual General Meeting (AGM)</a:t>
            </a:r>
            <a:r>
              <a:rPr lang="en-US" sz="1480" dirty="0">
                <a:latin typeface="Calibri" panose="020F0502020204030204" pitchFamily="34" charset="0"/>
              </a:rPr>
              <a:t> – a legal requirement for all companies. Shareholders may attend and vote on who they want to be on the Board of Directors for the coming year.</a:t>
            </a:r>
          </a:p>
          <a:p>
            <a:pPr>
              <a:buClr>
                <a:srgbClr val="00B050"/>
              </a:buClr>
            </a:pPr>
            <a:r>
              <a:rPr lang="en-US" sz="1480" b="1" dirty="0">
                <a:latin typeface="Calibri" panose="020F0502020204030204" pitchFamily="34" charset="0"/>
              </a:rPr>
              <a:t>Dividends – </a:t>
            </a:r>
            <a:r>
              <a:rPr lang="en-US" sz="1480" dirty="0">
                <a:latin typeface="Calibri" panose="020F0502020204030204" pitchFamily="34" charset="0"/>
              </a:rPr>
              <a:t>Payments made to shareholders from the profits (after tax) of a company. They are the return to shareholders for investing in the company.</a:t>
            </a:r>
          </a:p>
          <a:p>
            <a:pPr>
              <a:buClr>
                <a:srgbClr val="00B050"/>
              </a:buClr>
            </a:pPr>
            <a:r>
              <a:rPr lang="en-US" sz="1480" b="1" dirty="0">
                <a:latin typeface="Calibri" panose="020F0502020204030204" pitchFamily="34" charset="0"/>
              </a:rPr>
              <a:t>Franchise - </a:t>
            </a:r>
            <a:r>
              <a:rPr lang="en-US" sz="1480" dirty="0">
                <a:latin typeface="Calibri" panose="020F0502020204030204" pitchFamily="34" charset="0"/>
              </a:rPr>
              <a:t> A business based upon the use of the brand names, promotional logos and trading methods of an existing successful business. The franchisee buys the license to operate this business from the </a:t>
            </a:r>
            <a:r>
              <a:rPr lang="en-US" sz="1480" dirty="0" smtClean="0">
                <a:latin typeface="Calibri" panose="020F0502020204030204" pitchFamily="34" charset="0"/>
              </a:rPr>
              <a:t>operator</a:t>
            </a:r>
            <a:r>
              <a:rPr lang="en-US" sz="1480" dirty="0">
                <a:latin typeface="Calibri" panose="020F0502020204030204" pitchFamily="34" charset="0"/>
              </a:rPr>
              <a:t>.</a:t>
            </a:r>
          </a:p>
        </p:txBody>
      </p:sp>
      <p:graphicFrame>
        <p:nvGraphicFramePr>
          <p:cNvPr id="6" name="Table 5"/>
          <p:cNvGraphicFramePr>
            <a:graphicFrameLocks noGrp="1"/>
          </p:cNvGraphicFramePr>
          <p:nvPr>
            <p:extLst>
              <p:ext uri="{D42A27DB-BD31-4B8C-83A1-F6EECF244321}">
                <p14:modId xmlns:p14="http://schemas.microsoft.com/office/powerpoint/2010/main" val="3275647851"/>
              </p:ext>
            </p:extLst>
          </p:nvPr>
        </p:nvGraphicFramePr>
        <p:xfrm>
          <a:off x="6984578" y="1196752"/>
          <a:ext cx="1835894" cy="5256584"/>
        </p:xfrm>
        <a:graphic>
          <a:graphicData uri="http://schemas.openxmlformats.org/drawingml/2006/table">
            <a:tbl>
              <a:tblPr firstRow="1" firstCol="1" lastRow="1" lastCol="1" bandRow="1" bandCol="1">
                <a:tableStyleId>{2D5ABB26-0587-4C30-8999-92F81FD0307C}</a:tableStyleId>
              </a:tblPr>
              <a:tblGrid>
                <a:gridCol w="1835894"/>
              </a:tblGrid>
              <a:tr h="462083">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94501">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difference between who makes decisions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owns the businesses around you</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to the boss when they are no longer the boss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is the boss of a government run business</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company your parents work for, who owns it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92280" y="1268760"/>
            <a:ext cx="1588393"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59896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elements/1.1/"/>
    <ds:schemaRef ds:uri="http://purl.org/dc/terms/"/>
    <ds:schemaRef ds:uri="http://purl.org/dc/dcmityp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Enderoth</Template>
  <TotalTime>36060</TotalTime>
  <Words>8958</Words>
  <Application>Microsoft Office PowerPoint</Application>
  <PresentationFormat>On-screen Show (4:3)</PresentationFormat>
  <Paragraphs>665</Paragraphs>
  <Slides>43</Slides>
  <Notes>43</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Adobe Song Std L</vt:lpstr>
      <vt:lpstr>Arial</vt:lpstr>
      <vt:lpstr>Calibri</vt:lpstr>
      <vt:lpstr>Lucida Sans Unicode</vt:lpstr>
      <vt:lpstr>Times New Roman</vt:lpstr>
      <vt:lpstr>Verdana</vt:lpstr>
      <vt:lpstr>Wingdings 2</vt:lpstr>
      <vt:lpstr>Wingdings 3</vt:lpstr>
      <vt:lpstr>Enderoth</vt:lpstr>
      <vt:lpstr>PowerPoint Presentation</vt:lpstr>
      <vt:lpstr>How to Answer a Paper 2 Question</vt:lpstr>
      <vt:lpstr>Assessment objectives</vt:lpstr>
      <vt:lpstr>Assessment objectives</vt:lpstr>
      <vt:lpstr>Grade Descriptors – A Grade</vt:lpstr>
      <vt:lpstr>Grade Descriptors – C Grade</vt:lpstr>
      <vt:lpstr>Grade Descriptors – F Grade</vt:lpstr>
      <vt:lpstr>1.4 – Assessment Objectives</vt:lpstr>
      <vt:lpstr>1.4 – Glossary</vt:lpstr>
      <vt:lpstr>1.4.1 – Types of Organisation – Sole trader</vt:lpstr>
      <vt:lpstr>1.4.1 – Types of Organisation – Sole trader</vt:lpstr>
      <vt:lpstr>1.4.1 – Types of Organisation – Sole trader</vt:lpstr>
      <vt:lpstr>1.4.2 – Types of Organisation – Partnerships</vt:lpstr>
      <vt:lpstr>1.4.2 – Types of Organisation – Partnerships – Case Study</vt:lpstr>
      <vt:lpstr>1.4.2 – Types of Organisation – Partnerships – Case Study</vt:lpstr>
      <vt:lpstr>1.4.2 – Types of Organisation – Partnerships – Activity 4.1</vt:lpstr>
      <vt:lpstr>1.4.2 – Types of Organisation – Partnerships – Activity 4.1</vt:lpstr>
      <vt:lpstr>1.4.3 – Types of Organisation – Limited Partnerships</vt:lpstr>
      <vt:lpstr>1.4 – Types of Organisation – Partnerships – Revision</vt:lpstr>
      <vt:lpstr>1.4.4 – Types of Organisation – Private Limited Company</vt:lpstr>
      <vt:lpstr>1.4.4 – Types of Organisation – Private Limited Company</vt:lpstr>
      <vt:lpstr>1.4.4 – Types of Organisation – Private Limited Company</vt:lpstr>
      <vt:lpstr>1.4.4 – Types of Organisation – Private Limited Company - Revision</vt:lpstr>
      <vt:lpstr>1.4.5 – Types of Organisation – Public Limited Company</vt:lpstr>
      <vt:lpstr>1.4.5 – Types of Organisation – Public Limited Company</vt:lpstr>
      <vt:lpstr>1.4.5 – Types of Organisation – Public Limited Company</vt:lpstr>
      <vt:lpstr>1.4.5 – Types of Organisation – Public Limited Company - Advantages</vt:lpstr>
      <vt:lpstr>1.4.5 – Types of Organisation – Public Limited Company – Control and Ownership</vt:lpstr>
      <vt:lpstr>1.4.5 – Types of Organisation – Public Limited Company - Control</vt:lpstr>
      <vt:lpstr>1.4.5 – Types of Organisation – Public Limited Company – Case Study</vt:lpstr>
      <vt:lpstr>1.4.5 – Types of Organisation – Public Limited Company - Revision</vt:lpstr>
      <vt:lpstr>1.4.5 – Types of Organisation – Public Limited Company – Activity</vt:lpstr>
      <vt:lpstr>1.4.6 – Types of Organisation – Other Private Sector Firms</vt:lpstr>
      <vt:lpstr>1.4.6 – Types of Organisation – Other Private Sector Firms – Case Study</vt:lpstr>
      <vt:lpstr>1.4.6 – Types of Organisation – Other Private Sector Firms</vt:lpstr>
      <vt:lpstr>1.4.6 – Types of Organisation – Other Private Sector Firms</vt:lpstr>
      <vt:lpstr>1.4.7 – Types of Organisation – Businesses in the Public Sector</vt:lpstr>
      <vt:lpstr>1.4.7 – Types of Organisation – Businesses in the Public Sector</vt:lpstr>
      <vt:lpstr>1.4.7 – Types of Organisation – Businesses in the Public Sector</vt:lpstr>
      <vt:lpstr>1.4-7 – Types of Organisation – Businesses in the Public Sector</vt:lpstr>
      <vt:lpstr>Exam Styled Questions - Paper 1</vt:lpstr>
      <vt:lpstr>Exam Styled Questions - Paper 1</vt:lpstr>
      <vt:lpstr>Real Exam Questions - Paper 1</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1428</cp:revision>
  <cp:lastPrinted>2014-01-22T18:25:48Z</cp:lastPrinted>
  <dcterms:created xsi:type="dcterms:W3CDTF">2008-03-12T11:01:44Z</dcterms:created>
  <dcterms:modified xsi:type="dcterms:W3CDTF">2016-04-04T09:11:58Z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